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F908911-B261-4502-8DE4-000F56DA9C14}">
  <a:tblStyle styleId="{1F908911-B261-4502-8DE4-000F56DA9C1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82bee492f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82bee492f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7ce285f0a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7ce285f0a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82bee492f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82bee492f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82bee492f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82bee492f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7bd8f466f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7bd8f466f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82bee492f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82bee492f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82bee492f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82bee492f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839be52a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839be52a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839be52ae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839be52ae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839be52ae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839be52ae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7f35b04ea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7f35b04ea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839be52ae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839be52ae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839be52ae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839be52ae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845a2be81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845a2be81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4accfbfc9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4accfbfc9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4accfbfc9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4accfbfc9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4accfbfc9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4accfbfc9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4accfbfc9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4accfbfc9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4b09dd16b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4b09dd16b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888965c90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888965c90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888965c90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888965c90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82320c912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82320c912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88d6c26a3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88d6c26a3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88d6c26a3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88d6c26a3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89c0eb77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89c0eb77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88d6c26a3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88d6c26a3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4c792de2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4c792de2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4c792de29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4c792de29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4c792de29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4c792de29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8b5cde67e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8b5cde67e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8b5cde67e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8b5cde67e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8b5cde67e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8b5cde67e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806f8eda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806f8eda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8b5cde67e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8b5cde67e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8b5cde67e1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8b5cde67e1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8b5cde67e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8b5cde67e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8b5cde67e1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8b5cde67e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8b5cde67e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8b5cde67e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8b5cde67e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8b5cde67e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8b5cde67e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8b5cde67e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8b5cde67e1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8b5cde67e1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47317664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47317664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82320c912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82320c912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473176646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473176646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82bee492f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82bee492f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82320c912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82320c912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youtube.com/watch?v=Ilg3gGewQ5U"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arxiv.org/abs/1412.6980" TargetMode="Externa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4.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7.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4.png"/><Relationship Id="rId4" Type="http://schemas.openxmlformats.org/officeDocument/2006/relationships/image" Target="../media/image58.png"/><Relationship Id="rId5" Type="http://schemas.openxmlformats.org/officeDocument/2006/relationships/image" Target="../media/image34.png"/><Relationship Id="rId6"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pdf.sciencedirectassets.com/272014/1-s2.0-S0959438818X00063/1-s2.0-S0959438818302009/main.pdf?X-Amz-Security-Token=IQoJb3JpZ2luX2VjEOj%2F%2F%2F%2F%2F%2F%2F%2F%2F%2FwEaCXVzLWVhc3QtMSJIMEYCIQDtjNFLxzGmfvgH9rVtN%2FHPcJ%2FMVoy52Nk2d%2FE1vIML9gIhANZJLWVMRVqnUEWMUnVfGDPRNzOk1PTqWummUcCFjrM2KrwFCPD%2F%2F%2F%2F%2F%2F%2F%2F%2F%2FwEQBRoMMDU5MDAzNTQ2ODY1IgzvJNPeokyBbxpJA%2FoqkAVZf14hUbT1U3D%2Fo96h9p3gR8kvnEcuhc1XegrVB4w4PeyDtHH2gSzOAV1tvzfVMaPlPeqCQ3bYmqPEI5mr9PYIla%2BLK8mdqr6v4bVVi7h1w0J%2FJlK15sANlNCTZ7liK%2Fdv%2BKmpVwquY4YaYvmgXTWR8wHripJhl3tyACpcjTqPKcaL1tUvY4y9f7hr4BRpdIasFiEA80Wlkh1FDhidO5Q4ya5xDhzRbct3B4cRhBVEWEIEHDr3TMc8PmuyZDyjBnzLsm7AqsRHjHYWb%2BR7QpJj%2BQcl97fyEQOOmdrN6OlnxGMbFR%2FdYIM49gxs7VNGeR0GIl6%2FGI%2F5GtNLyxSi%2F%2FmhlL7ptJ5dHVufunQuGYfUB%2BL2n0tHfk%2Fgu62Oc6gj%2F5os5sI1048Foc44ys4cZ5iQuKSmwrGOYpVAeDO3EKEDun%2FfgATI3rpAKUldG1KKFuag4jieIvYn%2FDiSuC8nI7DW%2B4pC3SJAayS79F8E2h5lvWBgdpveSJj%2BOZFMVtepaOWBiWxrmqeGV7LmOhs37EQ61h1X4mG8Gyx8hgsFKjJUEN1KX1u2yV9R14kI0wVc8CDjl9l2A9qjNxuM%2FgN23NjOJNN2UeOv5xvztMMuCKZQeVKUx%2Fuk0S00U0dRHWMbUOkMExDvz6Vcch3R2pyZwQGliPEcooNW8rRS61PhtVi9vmqEdycBKkhAhCcorQaG%2F9%2B9l8XiwtI1AaEoJk0gkKT3%2FkLsqIUyOh5ub8A%2FR9T8x70QXU68PgIIS4ZAfJiphNwYbilueN70yd8FM%2F5453GGSSHwKBG2MqAehd3zaxByk%2FpB9J%2BNsMpjg9A3Zcmwwddkht5dLCD9ZSAr6E8BdmfCdIOX%2BiTUHZOlmHCeXBU3jDDa%2BJqpBjqwARNinqB7paYwkt5Okyk4ZzL81kF9e3BHZ5URezg38xMlYXWIy0yqrLs%2B8XjvopAA9g0mVibNDYebpju9ovOZ4WmaXSkXu1WUVgcH0BXBmHwPrU1vZ8nf%2FecmzC7nqdWN2MjAM3I1d%2Ftl%2FqDAc%2BckMsZwx84n7jo%2BYBPLa9yNue0Aetx8414NSzfzj6GfcC0QhuTOLciEOAyPBm7xZYbgdCW6M4k3HQ5pLWl3oTriFTPJ&amp;X-Amz-Algorithm=AWS4-HMAC-SHA256&amp;X-Amz-Date=20231011T160444Z&amp;X-Amz-SignedHeaders=host&amp;X-Amz-Expires=300&amp;X-Amz-Credential=ASIAQ3PHCVTYRHLJGFW6%2F20231011%2Fus-east-1%2Fs3%2Faws4_request&amp;X-Amz-Signature=781442acfad96231d3e8be86ff0af9c9f15c375394ea242caefe50e1ded4c718&amp;hash=0c920c54c592efb749a0045e93079499499e17900588007b0ca1574aacda2ec5&amp;host=68042c943591013ac2b2430a89b270f6af2c76d8dfd086a07176afe7c76c2c61&amp;pii=S0959438818302009&amp;tid=spdf-80db0968-7ac2-426c-b3fd-abc691e32c03&amp;sid=117e26a225376941e33b2a45d8f0f1fa65e6gxrqa&amp;type=client&amp;tsoh=d3d3LnNjaWVuY2VkaXJlY3QuY29t&amp;ua=0e115a55515a575857085c&amp;rr=8148572f98526a87&amp;cc=twhttps://pdf.sciencedirectassets.com/272014/1-s2.0-S0959438818X00063/1-s2.0-S0959438818302009/main.pdf?X-Amz-Security-Token=IQoJb3JpZ2luX2VjEOj%2F%2F%2F%2F%2F%2F%2F%2F%2F%2FwEaCXVzLWVhc3QtMSJIMEYCIQDtjNFLxzGmfvgH9rVtN%2FHPcJ%2FMVoy52Nk2d%2FE1vIML9gIhANZJLWVMRVqnUEWMUnVfGDPRNzOk1PTqWummUcCFjrM2KrwFCPD%2F%2F%2F%2F%2F%2F%2F%2F%2F%2FwEQBRoMMDU5MDAzNTQ2ODY1IgzvJNPeokyBbxpJA%2FoqkAVZf14hUbT1U3D%2Fo96h9p3gR8kvnEcuhc1XegrVB4w4PeyDtHH2gSzOAV1tvzfVMaPlPeqCQ3bYmqPEI5mr9PYIla%2BLK8mdqr6v4bVVi7h1w0J%2FJlK15sANlNCTZ7liK%2Fdv%2BKmpVwquY4YaYvmgXTWR8wHripJhl3tyACpcjTqPKcaL1tUvY4y9f7hr4BRpdIasFiEA80Wlkh1FDhidO5Q4ya5xDhzRbct3B4cRhBVEWEIEHDr3TMc8PmuyZDyjBnzLsm7AqsRHjHYWb%2BR7QpJj%2BQcl97fyEQOOmdrN6OlnxGMbFR%2FdYIM49gxs7VNGeR0GIl6%2FGI%2F5GtNLyxSi%2F%2FmhlL7ptJ5dHVufunQuGYfUB%2BL2n0tHfk%2Fgu62Oc6gj%2F5os5sI1048Foc44ys4cZ5iQuKSmwrGOYpVAeDO3EKEDun%2FfgATI3rpAKUldG1KKFuag4jieIvYn%2FDiSuC8nI7DW%2B4pC3SJAayS79F8E2h5lvWBgdpveSJj%2BOZFMVtepaOWBiWxrmqeGV7LmOhs37EQ61h1X4mG8Gyx8hgsFKjJUEN1KX1u2yV9R14kI0wVc8CDjl9l2A9qjNxuM%2FgN23NjOJNN2UeOv5xvztMMuCKZQeVKUx%2Fuk0S00U0dRHWMbUOkMExDvz6Vcch3R2pyZwQGliPEcooNW8rRS61PhtVi9vmqEdycBKkhAhCcorQaG%2F9%2B9l8XiwtI1AaEoJk0gkKT3%2FkLsqIUyOh5ub8A%2FR9T8x70QXU68PgIIS4ZAfJiphNwYbilueN70yd8FM%2F5453GGSSHwKBG2MqAehd3zaxByk%2FpB9J%2BNsMpjg9A3Zcmwwddkht5dLCD9ZSAr6E8BdmfCdIOX%2BiTUHZOlmHCeXBU3jDDa%2BJqpBjqwARNinqB7paYwkt5Okyk4ZzL81kF9e3BHZ5URezg38xMlYXWIy0yqrLs%2B8XjvopAA9g0mVibNDYebpju9ovOZ4WmaXSkXu1WUVgcH0BXBmHwPrU1vZ8nf%2FecmzC7nqdWN2MjAM3I1d%2Ftl%2FqDAc%2BckMsZwx84n7jo%2BYBPLa9yNue0Aetx8414NSzfzj6GfcC0QhuTOLciEOAyPBm7xZYbgdCW6M4k3HQ5pLWl3oTriFTPJ&amp;X-Amz-Algorithm=AWS4-HMAC-SHA256&amp;X-Amz-Date=20231011T160444Z&amp;X-Amz-SignedHeaders=host&amp;X-Amz-Expires=300&amp;X-Amz-Credential=ASIAQ3PHCVTYRHLJGFW6%2F20231011%2Fus-east-1%2Fs3%2Faws4_request&amp;X-Amz-Signature=781442acfad96231d3e8be86ff0af9c9f15c375394ea242caefe50e1ded4c718&amp;hash=0c920c54c592efb749a0045e93079499499e17900588007b0ca1574aacda2ec5&amp;host=68042c943591013ac2b2430a89b270f6af2c76d8dfd086a07176afe7c76c2c61&amp;pii=S0959438818302009&amp;tid=spdf-80db0968-7ac2-426c-b3fd-abc691e32c03&amp;sid=117e26a225376941e33b2a45d8f0f1fa65e6gxrqa&amp;type=client&amp;tsoh=d3d3LnNjaWVuY2VkaXJlY3QuY29t&amp;ua=0e115a55515a575857085c&amp;rr=8148572f98526a87&amp;cc=tw" TargetMode="External"/><Relationship Id="rId4" Type="http://schemas.openxmlformats.org/officeDocument/2006/relationships/image" Target="../media/image40.png"/><Relationship Id="rId5"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www.bioinf.jku.at/publications/older/2604.pdf" TargetMode="Externa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0.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5.png"/><Relationship Id="rId5" Type="http://schemas.openxmlformats.org/officeDocument/2006/relationships/image" Target="../media/image37.png"/><Relationship Id="rId6" Type="http://schemas.openxmlformats.org/officeDocument/2006/relationships/image" Target="../media/image17.png"/><Relationship Id="rId7" Type="http://schemas.openxmlformats.org/officeDocument/2006/relationships/image" Target="../media/image7.png"/><Relationship Id="rId8"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8.png"/><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9776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sz="3200">
                <a:latin typeface="Verdana"/>
                <a:ea typeface="Verdana"/>
                <a:cs typeface="Verdana"/>
                <a:sym typeface="Verdana"/>
              </a:rPr>
              <a:t>Deep Learning</a:t>
            </a:r>
            <a:endParaRPr sz="3200">
              <a:latin typeface="Verdana"/>
              <a:ea typeface="Verdana"/>
              <a:cs typeface="Verdana"/>
              <a:sym typeface="Verdana"/>
            </a:endParaRPr>
          </a:p>
        </p:txBody>
      </p:sp>
      <p:sp>
        <p:nvSpPr>
          <p:cNvPr id="55" name="Google Shape;55;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Gradient Descent and Back P</a:t>
            </a:r>
            <a:r>
              <a:rPr lang="zh-TW"/>
              <a:t>ropagation</a:t>
            </a:r>
            <a:endParaRPr/>
          </a:p>
        </p:txBody>
      </p:sp>
      <p:cxnSp>
        <p:nvCxnSpPr>
          <p:cNvPr id="148" name="Google Shape;148;p22"/>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149" name="Google Shape;14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150" name="Google Shape;150;p22"/>
          <p:cNvSpPr txBox="1"/>
          <p:nvPr>
            <p:ph idx="1" type="body"/>
          </p:nvPr>
        </p:nvSpPr>
        <p:spPr>
          <a:xfrm>
            <a:off x="311700" y="1053200"/>
            <a:ext cx="6974100" cy="32631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1200"/>
              <a:t>To find the optimal set of weight and biases for our NN, we utilize Gradient Descent to update each </a:t>
            </a:r>
            <a:endParaRPr sz="1200"/>
          </a:p>
          <a:p>
            <a:pPr indent="0" lvl="0" marL="0" rtl="0" algn="l">
              <a:lnSpc>
                <a:spcPct val="200000"/>
              </a:lnSpc>
              <a:spcBef>
                <a:spcPts val="1200"/>
              </a:spcBef>
              <a:spcAft>
                <a:spcPts val="0"/>
              </a:spcAft>
              <a:buNone/>
            </a:pPr>
            <a:r>
              <a:rPr lang="zh-TW" sz="1200"/>
              <a:t>neuron by calculating the gradient and multiplying it by the learning rate, which is time consuming.</a:t>
            </a:r>
            <a:endParaRPr sz="1200"/>
          </a:p>
          <a:p>
            <a:pPr indent="0" lvl="0" marL="0" rtl="0" algn="l">
              <a:lnSpc>
                <a:spcPct val="100000"/>
              </a:lnSpc>
              <a:spcBef>
                <a:spcPts val="1200"/>
              </a:spcBef>
              <a:spcAft>
                <a:spcPts val="0"/>
              </a:spcAft>
              <a:buNone/>
            </a:pPr>
            <a:r>
              <a:t/>
            </a:r>
            <a:endParaRPr sz="1200"/>
          </a:p>
          <a:p>
            <a:pPr indent="0" lvl="0" marL="0" rtl="0" algn="l">
              <a:lnSpc>
                <a:spcPct val="100000"/>
              </a:lnSpc>
              <a:spcBef>
                <a:spcPts val="1200"/>
              </a:spcBef>
              <a:spcAft>
                <a:spcPts val="0"/>
              </a:spcAft>
              <a:buNone/>
            </a:pPr>
            <a:r>
              <a:rPr lang="zh-TW" sz="1200"/>
              <a:t>Back Propagation takes advantage of chain rule from differentiation to accelerate the calculation.</a:t>
            </a:r>
            <a:endParaRPr sz="1200"/>
          </a:p>
          <a:p>
            <a:pPr indent="0" lvl="0" marL="0" rtl="0" algn="l">
              <a:lnSpc>
                <a:spcPct val="100000"/>
              </a:lnSpc>
              <a:spcBef>
                <a:spcPts val="1200"/>
              </a:spcBef>
              <a:spcAft>
                <a:spcPts val="0"/>
              </a:spcAft>
              <a:buNone/>
            </a:pPr>
            <a:r>
              <a:rPr lang="zh-TW" sz="1200"/>
              <a:t>In brief, it takes the loss value calculated in the forward pass,</a:t>
            </a:r>
            <a:r>
              <a:rPr lang="zh-TW" sz="1200"/>
              <a:t> </a:t>
            </a:r>
            <a:r>
              <a:rPr lang="zh-TW" sz="1200"/>
              <a:t>then feed it backward through the NN </a:t>
            </a:r>
            <a:endParaRPr sz="1200"/>
          </a:p>
          <a:p>
            <a:pPr indent="0" lvl="0" marL="0" rtl="0" algn="l">
              <a:lnSpc>
                <a:spcPct val="100000"/>
              </a:lnSpc>
              <a:spcBef>
                <a:spcPts val="1200"/>
              </a:spcBef>
              <a:spcAft>
                <a:spcPts val="0"/>
              </a:spcAft>
              <a:buNone/>
            </a:pPr>
            <a:r>
              <a:rPr lang="zh-TW" sz="1200"/>
              <a:t>to adjust the weights.</a:t>
            </a:r>
            <a:endParaRPr sz="1200"/>
          </a:p>
          <a:p>
            <a:pPr indent="0" lvl="0" marL="0" rtl="0" algn="l">
              <a:lnSpc>
                <a:spcPct val="100000"/>
              </a:lnSpc>
              <a:spcBef>
                <a:spcPts val="1200"/>
              </a:spcBef>
              <a:spcAft>
                <a:spcPts val="0"/>
              </a:spcAft>
              <a:buNone/>
            </a:pPr>
            <a:r>
              <a:t/>
            </a:r>
            <a:endParaRPr sz="1200"/>
          </a:p>
          <a:p>
            <a:pPr indent="0" lvl="0" marL="0" rtl="0" algn="l">
              <a:lnSpc>
                <a:spcPct val="100000"/>
              </a:lnSpc>
              <a:spcBef>
                <a:spcPts val="1200"/>
              </a:spcBef>
              <a:spcAft>
                <a:spcPts val="0"/>
              </a:spcAft>
              <a:buNone/>
            </a:pPr>
            <a:r>
              <a:t/>
            </a:r>
            <a:endParaRPr sz="1200"/>
          </a:p>
          <a:p>
            <a:pPr indent="0" lvl="0" marL="0" rtl="0" algn="l">
              <a:lnSpc>
                <a:spcPct val="100000"/>
              </a:lnSpc>
              <a:spcBef>
                <a:spcPts val="1200"/>
              </a:spcBef>
              <a:spcAft>
                <a:spcPts val="1200"/>
              </a:spcAft>
              <a:buNone/>
            </a:pPr>
            <a:r>
              <a:rPr lang="zh-TW" sz="1200"/>
              <a:t>See here for the back propagation’s </a:t>
            </a:r>
            <a:r>
              <a:rPr lang="zh-TW" sz="1200" u="sng">
                <a:solidFill>
                  <a:schemeClr val="hlink"/>
                </a:solidFill>
                <a:hlinkClick r:id="rId3"/>
              </a:rPr>
              <a:t>animation</a:t>
            </a:r>
            <a:r>
              <a:rPr lang="zh-TW" sz="1200"/>
              <a:t> by 3Blue1Brown on youtube.</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Fully Connected Neural Network (FCNN)</a:t>
            </a:r>
            <a:endParaRPr/>
          </a:p>
        </p:txBody>
      </p:sp>
      <p:cxnSp>
        <p:nvCxnSpPr>
          <p:cNvPr id="156" name="Google Shape;156;p23"/>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157" name="Google Shape;15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158" name="Google Shape;158;p23"/>
          <p:cNvSpPr txBox="1"/>
          <p:nvPr>
            <p:ph idx="1" type="body"/>
          </p:nvPr>
        </p:nvSpPr>
        <p:spPr>
          <a:xfrm>
            <a:off x="311700" y="1053200"/>
            <a:ext cx="5546700" cy="2370300"/>
          </a:xfrm>
          <a:prstGeom prst="rect">
            <a:avLst/>
          </a:prstGeom>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zh-TW" sz="1200"/>
              <a:t>The first NN we will discuss is the Fully (Densely) Connected Neural Network, a simple and versatile components found in different types of NNs.</a:t>
            </a:r>
            <a:endParaRPr sz="1200"/>
          </a:p>
          <a:p>
            <a:pPr indent="-304800" lvl="0" marL="457200" rtl="0" algn="l">
              <a:lnSpc>
                <a:spcPct val="200000"/>
              </a:lnSpc>
              <a:spcBef>
                <a:spcPts val="1200"/>
              </a:spcBef>
              <a:spcAft>
                <a:spcPts val="0"/>
              </a:spcAft>
              <a:buSzPts val="1200"/>
              <a:buChar char="●"/>
            </a:pPr>
            <a:r>
              <a:rPr lang="zh-TW" sz="1200"/>
              <a:t>C</a:t>
            </a:r>
            <a:r>
              <a:rPr lang="zh-TW" sz="1200"/>
              <a:t>onsists of one or more fully connected layers</a:t>
            </a:r>
            <a:endParaRPr sz="1200"/>
          </a:p>
          <a:p>
            <a:pPr indent="-304800" lvl="0" marL="457200" rtl="0" algn="l">
              <a:lnSpc>
                <a:spcPct val="200000"/>
              </a:lnSpc>
              <a:spcBef>
                <a:spcPts val="0"/>
              </a:spcBef>
              <a:spcAft>
                <a:spcPts val="0"/>
              </a:spcAft>
              <a:buSzPts val="1200"/>
              <a:buChar char="●"/>
            </a:pPr>
            <a:r>
              <a:rPr lang="zh-TW" sz="1200"/>
              <a:t>Every neuron in one layer are connected to every neuron of next layer</a:t>
            </a:r>
            <a:endParaRPr sz="1200"/>
          </a:p>
          <a:p>
            <a:pPr indent="-304800" lvl="0" marL="457200" rtl="0" algn="l">
              <a:lnSpc>
                <a:spcPct val="200000"/>
              </a:lnSpc>
              <a:spcBef>
                <a:spcPts val="0"/>
              </a:spcBef>
              <a:spcAft>
                <a:spcPts val="0"/>
              </a:spcAft>
              <a:buSzPts val="1200"/>
              <a:buChar char="●"/>
            </a:pPr>
            <a:r>
              <a:rPr lang="zh-TW" sz="1200"/>
              <a:t>Number of links between layers with m and n neurons: m * n</a:t>
            </a:r>
            <a:endParaRPr sz="1200"/>
          </a:p>
          <a:p>
            <a:pPr indent="-304800" lvl="0" marL="457200" rtl="0" algn="l">
              <a:lnSpc>
                <a:spcPct val="200000"/>
              </a:lnSpc>
              <a:spcBef>
                <a:spcPts val="0"/>
              </a:spcBef>
              <a:spcAft>
                <a:spcPts val="0"/>
              </a:spcAft>
              <a:buSzPts val="1200"/>
              <a:buChar char="●"/>
            </a:pPr>
            <a:r>
              <a:rPr lang="zh-TW" sz="1200"/>
              <a:t>A FCNN with multiple layers is simply referred as a “deep” FCNN</a:t>
            </a:r>
            <a:endParaRPr sz="1200"/>
          </a:p>
        </p:txBody>
      </p:sp>
      <p:pic>
        <p:nvPicPr>
          <p:cNvPr id="159" name="Google Shape;159;p23"/>
          <p:cNvPicPr preferRelativeResize="0"/>
          <p:nvPr/>
        </p:nvPicPr>
        <p:blipFill>
          <a:blip r:embed="rId3">
            <a:alphaModFix/>
          </a:blip>
          <a:stretch>
            <a:fillRect/>
          </a:stretch>
        </p:blipFill>
        <p:spPr>
          <a:xfrm>
            <a:off x="6036100" y="1645100"/>
            <a:ext cx="2601574" cy="2115926"/>
          </a:xfrm>
          <a:prstGeom prst="rect">
            <a:avLst/>
          </a:prstGeom>
          <a:noFill/>
          <a:ln>
            <a:noFill/>
          </a:ln>
        </p:spPr>
      </p:pic>
      <p:sp>
        <p:nvSpPr>
          <p:cNvPr id="160" name="Google Shape;160;p23"/>
          <p:cNvSpPr txBox="1"/>
          <p:nvPr/>
        </p:nvSpPr>
        <p:spPr>
          <a:xfrm>
            <a:off x="6340191" y="4866607"/>
            <a:ext cx="280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600"/>
              <a:t>https://www.oreilly.com/library/view/tensorflow-for-deep/9781491980446/ch04.html</a:t>
            </a:r>
            <a:endParaRPr sz="600"/>
          </a:p>
        </p:txBody>
      </p:sp>
      <p:sp>
        <p:nvSpPr>
          <p:cNvPr id="161" name="Google Shape;161;p23"/>
          <p:cNvSpPr txBox="1"/>
          <p:nvPr>
            <p:ph idx="1" type="body"/>
          </p:nvPr>
        </p:nvSpPr>
        <p:spPr>
          <a:xfrm>
            <a:off x="6511600" y="3761025"/>
            <a:ext cx="1650600" cy="338700"/>
          </a:xfrm>
          <a:prstGeom prst="rect">
            <a:avLst/>
          </a:prstGeom>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pPr>
            <a:r>
              <a:rPr lang="zh-TW" sz="1000"/>
              <a:t>A multilayer deep FCNN</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MNIST </a:t>
            </a:r>
            <a:endParaRPr/>
          </a:p>
        </p:txBody>
      </p:sp>
      <p:cxnSp>
        <p:nvCxnSpPr>
          <p:cNvPr id="167" name="Google Shape;167;p24"/>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168" name="Google Shape;16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169" name="Google Shape;169;p24"/>
          <p:cNvSpPr txBox="1"/>
          <p:nvPr>
            <p:ph idx="1" type="body"/>
          </p:nvPr>
        </p:nvSpPr>
        <p:spPr>
          <a:xfrm>
            <a:off x="311700" y="1053200"/>
            <a:ext cx="5656800" cy="23397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1200"/>
              <a:t>Instead of creating training data by ourselves, we use an existing dataset </a:t>
            </a:r>
            <a:endParaRPr sz="1200"/>
          </a:p>
          <a:p>
            <a:pPr indent="0" lvl="0" marL="0" rtl="0" algn="l">
              <a:lnSpc>
                <a:spcPct val="200000"/>
              </a:lnSpc>
              <a:spcBef>
                <a:spcPts val="1200"/>
              </a:spcBef>
              <a:spcAft>
                <a:spcPts val="0"/>
              </a:spcAft>
              <a:buNone/>
            </a:pPr>
            <a:r>
              <a:rPr lang="zh-TW" sz="1200"/>
              <a:t>to better evaluate the model’s performance in real world scenarios. </a:t>
            </a:r>
            <a:endParaRPr sz="1200"/>
          </a:p>
          <a:p>
            <a:pPr indent="-304800" lvl="0" marL="457200" rtl="0" algn="l">
              <a:lnSpc>
                <a:spcPct val="200000"/>
              </a:lnSpc>
              <a:spcBef>
                <a:spcPts val="1200"/>
              </a:spcBef>
              <a:spcAft>
                <a:spcPts val="0"/>
              </a:spcAft>
              <a:buSzPts val="1200"/>
              <a:buChar char="●"/>
            </a:pPr>
            <a:r>
              <a:rPr lang="zh-TW" sz="1200"/>
              <a:t>MNIST: </a:t>
            </a:r>
            <a:r>
              <a:rPr lang="zh-TW" sz="1200"/>
              <a:t>Modified National Institute of Standards and Technology database </a:t>
            </a:r>
            <a:endParaRPr sz="1200"/>
          </a:p>
          <a:p>
            <a:pPr indent="-304800" lvl="0" marL="457200" rtl="0" algn="l">
              <a:lnSpc>
                <a:spcPct val="200000"/>
              </a:lnSpc>
              <a:spcBef>
                <a:spcPts val="0"/>
              </a:spcBef>
              <a:spcAft>
                <a:spcPts val="0"/>
              </a:spcAft>
              <a:buSzPts val="1200"/>
              <a:buChar char="●"/>
            </a:pPr>
            <a:r>
              <a:rPr lang="zh-TW" sz="1200"/>
              <a:t>C</a:t>
            </a:r>
            <a:r>
              <a:rPr lang="zh-TW" sz="1200"/>
              <a:t>ollection of handwritten digits, each of them is a </a:t>
            </a:r>
            <a:r>
              <a:rPr lang="zh-TW" sz="1200"/>
              <a:t>28 * 28 grayscale image</a:t>
            </a:r>
            <a:endParaRPr sz="1200"/>
          </a:p>
          <a:p>
            <a:pPr indent="-304800" lvl="0" marL="457200" rtl="0" algn="l">
              <a:lnSpc>
                <a:spcPct val="200000"/>
              </a:lnSpc>
              <a:spcBef>
                <a:spcPts val="0"/>
              </a:spcBef>
              <a:spcAft>
                <a:spcPts val="0"/>
              </a:spcAft>
              <a:buSzPts val="1200"/>
              <a:buChar char="●"/>
            </a:pPr>
            <a:r>
              <a:rPr lang="zh-TW" sz="1200"/>
              <a:t>Commonly used for image processing or classification</a:t>
            </a:r>
            <a:endParaRPr sz="1200"/>
          </a:p>
          <a:p>
            <a:pPr indent="-304800" lvl="0" marL="457200" rtl="0" algn="l">
              <a:lnSpc>
                <a:spcPct val="200000"/>
              </a:lnSpc>
              <a:spcBef>
                <a:spcPts val="0"/>
              </a:spcBef>
              <a:spcAft>
                <a:spcPts val="0"/>
              </a:spcAft>
              <a:buSzPts val="1200"/>
              <a:buChar char="●"/>
            </a:pPr>
            <a:r>
              <a:rPr lang="zh-TW" sz="1200"/>
              <a:t>60000 training images and 10000 testing images</a:t>
            </a:r>
            <a:endParaRPr sz="1200"/>
          </a:p>
        </p:txBody>
      </p:sp>
      <p:sp>
        <p:nvSpPr>
          <p:cNvPr id="170" name="Google Shape;170;p24"/>
          <p:cNvSpPr txBox="1"/>
          <p:nvPr/>
        </p:nvSpPr>
        <p:spPr>
          <a:xfrm>
            <a:off x="6340191" y="4866607"/>
            <a:ext cx="28038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600"/>
              <a:t>https://en.wikipedia.org/wiki/MNIST_database</a:t>
            </a:r>
            <a:endParaRPr sz="600"/>
          </a:p>
        </p:txBody>
      </p:sp>
      <p:pic>
        <p:nvPicPr>
          <p:cNvPr id="171" name="Google Shape;171;p24"/>
          <p:cNvPicPr preferRelativeResize="0"/>
          <p:nvPr/>
        </p:nvPicPr>
        <p:blipFill>
          <a:blip r:embed="rId3">
            <a:alphaModFix/>
          </a:blip>
          <a:stretch>
            <a:fillRect/>
          </a:stretch>
        </p:blipFill>
        <p:spPr>
          <a:xfrm>
            <a:off x="6203750" y="1917401"/>
            <a:ext cx="2561825" cy="1556950"/>
          </a:xfrm>
          <a:prstGeom prst="rect">
            <a:avLst/>
          </a:prstGeom>
          <a:noFill/>
          <a:ln>
            <a:noFill/>
          </a:ln>
        </p:spPr>
      </p:pic>
      <p:sp>
        <p:nvSpPr>
          <p:cNvPr id="172" name="Google Shape;172;p24"/>
          <p:cNvSpPr txBox="1"/>
          <p:nvPr>
            <p:ph idx="1" type="body"/>
          </p:nvPr>
        </p:nvSpPr>
        <p:spPr>
          <a:xfrm>
            <a:off x="6659387" y="3365025"/>
            <a:ext cx="1650600" cy="338700"/>
          </a:xfrm>
          <a:prstGeom prst="rect">
            <a:avLst/>
          </a:prstGeom>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pPr>
            <a:r>
              <a:rPr lang="zh-TW" sz="1000"/>
              <a:t>MNIST Dataset</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Training, Validation and Testing Set</a:t>
            </a:r>
            <a:endParaRPr/>
          </a:p>
        </p:txBody>
      </p:sp>
      <p:cxnSp>
        <p:nvCxnSpPr>
          <p:cNvPr id="178" name="Google Shape;178;p25"/>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179" name="Google Shape;17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180" name="Google Shape;180;p25"/>
          <p:cNvSpPr txBox="1"/>
          <p:nvPr>
            <p:ph idx="1" type="body"/>
          </p:nvPr>
        </p:nvSpPr>
        <p:spPr>
          <a:xfrm>
            <a:off x="311700" y="1053200"/>
            <a:ext cx="7071900" cy="3663300"/>
          </a:xfrm>
          <a:prstGeom prst="rect">
            <a:avLst/>
          </a:prstGeom>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zh-TW" sz="1200"/>
              <a:t>Typically, we split a data set into training and testing sets, and sometimes a validation set is included.</a:t>
            </a:r>
            <a:endParaRPr sz="1200"/>
          </a:p>
          <a:p>
            <a:pPr indent="0" lvl="0" marL="0" rtl="0" algn="l">
              <a:lnSpc>
                <a:spcPct val="100000"/>
              </a:lnSpc>
              <a:spcBef>
                <a:spcPts val="1200"/>
              </a:spcBef>
              <a:spcAft>
                <a:spcPts val="0"/>
              </a:spcAft>
              <a:buNone/>
            </a:pPr>
            <a:r>
              <a:rPr b="1" lang="zh-TW" sz="1200"/>
              <a:t>1. Training Set</a:t>
            </a:r>
            <a:endParaRPr b="1" sz="1200"/>
          </a:p>
          <a:p>
            <a:pPr indent="-304800" lvl="0" marL="457200" rtl="0" algn="l">
              <a:lnSpc>
                <a:spcPct val="200000"/>
              </a:lnSpc>
              <a:spcBef>
                <a:spcPts val="1200"/>
              </a:spcBef>
              <a:spcAft>
                <a:spcPts val="0"/>
              </a:spcAft>
              <a:buSzPts val="1200"/>
              <a:buChar char="●"/>
            </a:pPr>
            <a:r>
              <a:rPr lang="zh-TW" sz="1200"/>
              <a:t>Used to </a:t>
            </a:r>
            <a:r>
              <a:rPr lang="zh-TW" sz="1200"/>
              <a:t>fit </a:t>
            </a:r>
            <a:r>
              <a:rPr lang="zh-TW" sz="1200"/>
              <a:t>the parameters in a NN during the training phase.</a:t>
            </a:r>
            <a:endParaRPr sz="1200"/>
          </a:p>
          <a:p>
            <a:pPr indent="-304800" lvl="0" marL="457200" rtl="0" algn="l">
              <a:lnSpc>
                <a:spcPct val="200000"/>
              </a:lnSpc>
              <a:spcBef>
                <a:spcPts val="0"/>
              </a:spcBef>
              <a:spcAft>
                <a:spcPts val="0"/>
              </a:spcAft>
              <a:buSzPts val="1200"/>
              <a:buChar char="●"/>
            </a:pPr>
            <a:r>
              <a:rPr lang="zh-TW" sz="1200"/>
              <a:t>Takes up most of the input data</a:t>
            </a:r>
            <a:endParaRPr sz="1200"/>
          </a:p>
          <a:p>
            <a:pPr indent="0" lvl="0" marL="0" rtl="0" algn="l">
              <a:lnSpc>
                <a:spcPct val="100000"/>
              </a:lnSpc>
              <a:spcBef>
                <a:spcPts val="1200"/>
              </a:spcBef>
              <a:spcAft>
                <a:spcPts val="0"/>
              </a:spcAft>
              <a:buNone/>
            </a:pPr>
            <a:r>
              <a:rPr b="1" lang="zh-TW" sz="1200"/>
              <a:t>2. Validation Set</a:t>
            </a:r>
            <a:endParaRPr b="1" sz="1200"/>
          </a:p>
          <a:p>
            <a:pPr indent="-304800" lvl="0" marL="457200" rtl="0" algn="l">
              <a:lnSpc>
                <a:spcPct val="200000"/>
              </a:lnSpc>
              <a:spcBef>
                <a:spcPts val="1200"/>
              </a:spcBef>
              <a:spcAft>
                <a:spcPts val="0"/>
              </a:spcAft>
              <a:buSzPts val="1200"/>
              <a:buChar char="●"/>
            </a:pPr>
            <a:r>
              <a:rPr lang="zh-TW" sz="1200"/>
              <a:t>Used for tuning the model’s hyper-parameters</a:t>
            </a:r>
            <a:endParaRPr sz="1200"/>
          </a:p>
          <a:p>
            <a:pPr indent="0" lvl="0" marL="0" rtl="0" algn="l">
              <a:lnSpc>
                <a:spcPct val="100000"/>
              </a:lnSpc>
              <a:spcBef>
                <a:spcPts val="1200"/>
              </a:spcBef>
              <a:spcAft>
                <a:spcPts val="0"/>
              </a:spcAft>
              <a:buNone/>
            </a:pPr>
            <a:r>
              <a:rPr b="1" lang="zh-TW" sz="1200"/>
              <a:t>3. Testing Set</a:t>
            </a:r>
            <a:endParaRPr b="1" sz="1200"/>
          </a:p>
          <a:p>
            <a:pPr indent="-304800" lvl="0" marL="457200" rtl="0" algn="l">
              <a:lnSpc>
                <a:spcPct val="100000"/>
              </a:lnSpc>
              <a:spcBef>
                <a:spcPts val="1200"/>
              </a:spcBef>
              <a:spcAft>
                <a:spcPts val="0"/>
              </a:spcAft>
              <a:buSzPts val="1200"/>
              <a:buChar char="●"/>
            </a:pPr>
            <a:r>
              <a:rPr lang="zh-TW" sz="1200"/>
              <a:t>After training and tuning the model, we use the testing set to access </a:t>
            </a:r>
            <a:endParaRPr sz="1200"/>
          </a:p>
          <a:p>
            <a:pPr indent="0" lvl="0" marL="457200" rtl="0" algn="l">
              <a:lnSpc>
                <a:spcPct val="100000"/>
              </a:lnSpc>
              <a:spcBef>
                <a:spcPts val="1200"/>
              </a:spcBef>
              <a:spcAft>
                <a:spcPts val="1200"/>
              </a:spcAft>
              <a:buNone/>
            </a:pPr>
            <a:r>
              <a:rPr lang="zh-TW" sz="1200"/>
              <a:t>its performance when it encounters unseen real world data</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FCNN: Load Data</a:t>
            </a:r>
            <a:endParaRPr/>
          </a:p>
        </p:txBody>
      </p:sp>
      <p:cxnSp>
        <p:nvCxnSpPr>
          <p:cNvPr id="186" name="Google Shape;186;p26"/>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187" name="Google Shape;18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188" name="Google Shape;188;p26"/>
          <p:cNvPicPr preferRelativeResize="0"/>
          <p:nvPr/>
        </p:nvPicPr>
        <p:blipFill>
          <a:blip r:embed="rId3">
            <a:alphaModFix/>
          </a:blip>
          <a:stretch>
            <a:fillRect/>
          </a:stretch>
        </p:blipFill>
        <p:spPr>
          <a:xfrm>
            <a:off x="359675" y="1586538"/>
            <a:ext cx="3805125" cy="1970425"/>
          </a:xfrm>
          <a:prstGeom prst="rect">
            <a:avLst/>
          </a:prstGeom>
          <a:noFill/>
          <a:ln>
            <a:noFill/>
          </a:ln>
        </p:spPr>
      </p:pic>
      <p:sp>
        <p:nvSpPr>
          <p:cNvPr id="189" name="Google Shape;189;p26"/>
          <p:cNvSpPr txBox="1"/>
          <p:nvPr>
            <p:ph idx="1" type="body"/>
          </p:nvPr>
        </p:nvSpPr>
        <p:spPr>
          <a:xfrm>
            <a:off x="3995325" y="1059350"/>
            <a:ext cx="4922100" cy="3078300"/>
          </a:xfrm>
          <a:prstGeom prst="rect">
            <a:avLst/>
          </a:prstGeom>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SzPts val="1200"/>
              <a:buChar char="●"/>
            </a:pPr>
            <a:r>
              <a:rPr lang="zh-TW" sz="1200"/>
              <a:t>We load the MNIST dataset using mnist.load_data() </a:t>
            </a:r>
            <a:endParaRPr sz="1200"/>
          </a:p>
          <a:p>
            <a:pPr indent="0" lvl="0" marL="457200" rtl="0" algn="l">
              <a:lnSpc>
                <a:spcPct val="100000"/>
              </a:lnSpc>
              <a:spcBef>
                <a:spcPts val="1200"/>
              </a:spcBef>
              <a:spcAft>
                <a:spcPts val="0"/>
              </a:spcAft>
              <a:buNone/>
            </a:pPr>
            <a:r>
              <a:rPr lang="zh-TW" sz="1200"/>
              <a:t>from TensorFlow’s keras.datasets </a:t>
            </a:r>
            <a:r>
              <a:rPr lang="zh-TW" sz="1200"/>
              <a:t>submodule</a:t>
            </a:r>
            <a:r>
              <a:rPr lang="zh-TW" sz="1200"/>
              <a:t>.</a:t>
            </a:r>
            <a:endParaRPr sz="1200"/>
          </a:p>
          <a:p>
            <a:pPr indent="0" lvl="0" marL="0" rtl="0" algn="l">
              <a:lnSpc>
                <a:spcPct val="100000"/>
              </a:lnSpc>
              <a:spcBef>
                <a:spcPts val="1200"/>
              </a:spcBef>
              <a:spcAft>
                <a:spcPts val="0"/>
              </a:spcAft>
              <a:buNone/>
            </a:pPr>
            <a:r>
              <a:t/>
            </a:r>
            <a:endParaRPr sz="1200"/>
          </a:p>
          <a:p>
            <a:pPr indent="-304800" lvl="0" marL="457200" rtl="0" algn="l">
              <a:lnSpc>
                <a:spcPct val="100000"/>
              </a:lnSpc>
              <a:spcBef>
                <a:spcPts val="1200"/>
              </a:spcBef>
              <a:spcAft>
                <a:spcPts val="0"/>
              </a:spcAft>
              <a:buSzPts val="1200"/>
              <a:buChar char="●"/>
            </a:pPr>
            <a:r>
              <a:rPr lang="zh-TW" sz="1200"/>
              <a:t>By default, i</a:t>
            </a:r>
            <a:r>
              <a:rPr lang="zh-TW" sz="1200"/>
              <a:t>t returns two tuples as training and testing set. both </a:t>
            </a:r>
            <a:endParaRPr sz="1200"/>
          </a:p>
          <a:p>
            <a:pPr indent="0" lvl="0" marL="457200" rtl="0" algn="l">
              <a:lnSpc>
                <a:spcPct val="100000"/>
              </a:lnSpc>
              <a:spcBef>
                <a:spcPts val="1200"/>
              </a:spcBef>
              <a:spcAft>
                <a:spcPts val="0"/>
              </a:spcAft>
              <a:buNone/>
            </a:pPr>
            <a:r>
              <a:rPr lang="zh-TW" sz="1200"/>
              <a:t>of them </a:t>
            </a:r>
            <a:r>
              <a:rPr lang="zh-TW" sz="1200"/>
              <a:t>consists</a:t>
            </a:r>
            <a:r>
              <a:rPr lang="zh-TW" sz="1200"/>
              <a:t> of data (x) and corresponding labels (y).</a:t>
            </a:r>
            <a:endParaRPr sz="1200"/>
          </a:p>
          <a:p>
            <a:pPr indent="0" lvl="0" marL="457200" rtl="0" algn="l">
              <a:lnSpc>
                <a:spcPct val="100000"/>
              </a:lnSpc>
              <a:spcBef>
                <a:spcPts val="1200"/>
              </a:spcBef>
              <a:spcAft>
                <a:spcPts val="0"/>
              </a:spcAft>
              <a:buNone/>
            </a:pPr>
            <a:r>
              <a:t/>
            </a:r>
            <a:endParaRPr sz="1200"/>
          </a:p>
          <a:p>
            <a:pPr indent="-304800" lvl="0" marL="457200" rtl="0" algn="l">
              <a:lnSpc>
                <a:spcPct val="100000"/>
              </a:lnSpc>
              <a:spcBef>
                <a:spcPts val="1200"/>
              </a:spcBef>
              <a:spcAft>
                <a:spcPts val="0"/>
              </a:spcAft>
              <a:buSzPts val="1200"/>
              <a:buChar char="●"/>
            </a:pPr>
            <a:r>
              <a:rPr lang="zh-TW" sz="1200"/>
              <a:t>The shape of data can be inspected by calling np.shape() on it.</a:t>
            </a:r>
            <a:endParaRPr sz="1200"/>
          </a:p>
          <a:p>
            <a:pPr indent="0" lvl="0" marL="0" rtl="0" algn="l">
              <a:lnSpc>
                <a:spcPct val="100000"/>
              </a:lnSpc>
              <a:spcBef>
                <a:spcPts val="1200"/>
              </a:spcBef>
              <a:spcAft>
                <a:spcPts val="0"/>
              </a:spcAft>
              <a:buNone/>
            </a:pPr>
            <a:r>
              <a:t/>
            </a:r>
            <a:endParaRPr sz="1200"/>
          </a:p>
          <a:p>
            <a:pPr indent="-304800" lvl="0" marL="457200" rtl="0" algn="l">
              <a:lnSpc>
                <a:spcPct val="100000"/>
              </a:lnSpc>
              <a:spcBef>
                <a:spcPts val="1200"/>
              </a:spcBef>
              <a:spcAft>
                <a:spcPts val="0"/>
              </a:spcAft>
              <a:buSzPts val="1200"/>
              <a:buChar char="●"/>
            </a:pPr>
            <a:r>
              <a:rPr lang="zh-TW" sz="1200"/>
              <a:t>The data is normalized by ourselves, as usual.</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TW"/>
              <a:t>FCNN: Show Image</a:t>
            </a:r>
            <a:endParaRPr/>
          </a:p>
        </p:txBody>
      </p:sp>
      <p:cxnSp>
        <p:nvCxnSpPr>
          <p:cNvPr id="195" name="Google Shape;195;p27"/>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196" name="Google Shape;19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197" name="Google Shape;197;p27"/>
          <p:cNvSpPr txBox="1"/>
          <p:nvPr>
            <p:ph idx="1" type="body"/>
          </p:nvPr>
        </p:nvSpPr>
        <p:spPr>
          <a:xfrm>
            <a:off x="3995325" y="1059350"/>
            <a:ext cx="4642500" cy="3078300"/>
          </a:xfrm>
          <a:prstGeom prst="rect">
            <a:avLst/>
          </a:prstGeom>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SzPts val="1200"/>
              <a:buChar char="●"/>
            </a:pPr>
            <a:r>
              <a:rPr lang="zh-TW" sz="1200"/>
              <a:t>Each sample is represented as a 28 x 28 floating point </a:t>
            </a:r>
            <a:endParaRPr sz="1200"/>
          </a:p>
          <a:p>
            <a:pPr indent="0" lvl="0" marL="457200" rtl="0" algn="l">
              <a:lnSpc>
                <a:spcPct val="100000"/>
              </a:lnSpc>
              <a:spcBef>
                <a:spcPts val="1200"/>
              </a:spcBef>
              <a:spcAft>
                <a:spcPts val="0"/>
              </a:spcAft>
              <a:buNone/>
            </a:pPr>
            <a:r>
              <a:rPr lang="zh-TW" sz="1200"/>
              <a:t>matrix, we can pass it into plt.imshow() to plot the image.</a:t>
            </a:r>
            <a:endParaRPr sz="1200"/>
          </a:p>
          <a:p>
            <a:pPr indent="0" lvl="0" marL="0" rtl="0" algn="l">
              <a:lnSpc>
                <a:spcPct val="100000"/>
              </a:lnSpc>
              <a:spcBef>
                <a:spcPts val="1200"/>
              </a:spcBef>
              <a:spcAft>
                <a:spcPts val="0"/>
              </a:spcAft>
              <a:buNone/>
            </a:pPr>
            <a:r>
              <a:t/>
            </a:r>
            <a:endParaRPr sz="1200"/>
          </a:p>
          <a:p>
            <a:pPr indent="-304800" lvl="0" marL="457200" rtl="0" algn="l">
              <a:lnSpc>
                <a:spcPct val="100000"/>
              </a:lnSpc>
              <a:spcBef>
                <a:spcPts val="1200"/>
              </a:spcBef>
              <a:spcAft>
                <a:spcPts val="0"/>
              </a:spcAft>
              <a:buSzPts val="1200"/>
              <a:buChar char="●"/>
            </a:pPr>
            <a:r>
              <a:rPr lang="zh-TW" sz="1200"/>
              <a:t>The argument cmap indicates how floating numbers are</a:t>
            </a:r>
            <a:endParaRPr sz="1200"/>
          </a:p>
          <a:p>
            <a:pPr indent="0" lvl="0" marL="457200" rtl="0" algn="l">
              <a:lnSpc>
                <a:spcPct val="100000"/>
              </a:lnSpc>
              <a:spcBef>
                <a:spcPts val="1200"/>
              </a:spcBef>
              <a:spcAft>
                <a:spcPts val="0"/>
              </a:spcAft>
              <a:buNone/>
            </a:pPr>
            <a:r>
              <a:rPr lang="zh-TW" sz="1200"/>
              <a:t>mapped to colors, the option “binary” is used to plot a </a:t>
            </a:r>
            <a:endParaRPr sz="1200"/>
          </a:p>
          <a:p>
            <a:pPr indent="0" lvl="0" marL="457200" rtl="0" algn="l">
              <a:lnSpc>
                <a:spcPct val="100000"/>
              </a:lnSpc>
              <a:spcBef>
                <a:spcPts val="1200"/>
              </a:spcBef>
              <a:spcAft>
                <a:spcPts val="0"/>
              </a:spcAft>
              <a:buNone/>
            </a:pPr>
            <a:r>
              <a:rPr lang="zh-TW" sz="1200"/>
              <a:t>monochrome image.</a:t>
            </a:r>
            <a:endParaRPr sz="1200"/>
          </a:p>
          <a:p>
            <a:pPr indent="0" lvl="0" marL="457200" rtl="0" algn="l">
              <a:lnSpc>
                <a:spcPct val="100000"/>
              </a:lnSpc>
              <a:spcBef>
                <a:spcPts val="1200"/>
              </a:spcBef>
              <a:spcAft>
                <a:spcPts val="0"/>
              </a:spcAft>
              <a:buNone/>
            </a:pPr>
            <a:r>
              <a:t/>
            </a:r>
            <a:endParaRPr sz="1200"/>
          </a:p>
          <a:p>
            <a:pPr indent="-304800" lvl="0" marL="457200" rtl="0" algn="l">
              <a:lnSpc>
                <a:spcPct val="100000"/>
              </a:lnSpc>
              <a:spcBef>
                <a:spcPts val="1200"/>
              </a:spcBef>
              <a:spcAft>
                <a:spcPts val="0"/>
              </a:spcAft>
              <a:buSzPts val="1200"/>
              <a:buChar char="●"/>
            </a:pPr>
            <a:r>
              <a:rPr lang="zh-TW" sz="1200"/>
              <a:t>We can obtain the image’s label from “y_train” using the </a:t>
            </a:r>
            <a:endParaRPr sz="1200"/>
          </a:p>
          <a:p>
            <a:pPr indent="0" lvl="0" marL="457200" rtl="0" algn="l">
              <a:lnSpc>
                <a:spcPct val="100000"/>
              </a:lnSpc>
              <a:spcBef>
                <a:spcPts val="1200"/>
              </a:spcBef>
              <a:spcAft>
                <a:spcPts val="1200"/>
              </a:spcAft>
              <a:buNone/>
            </a:pPr>
            <a:r>
              <a:rPr lang="zh-TW" sz="1200"/>
              <a:t>same index.</a:t>
            </a:r>
            <a:endParaRPr sz="1200"/>
          </a:p>
        </p:txBody>
      </p:sp>
      <p:pic>
        <p:nvPicPr>
          <p:cNvPr id="198" name="Google Shape;198;p27"/>
          <p:cNvPicPr preferRelativeResize="0"/>
          <p:nvPr/>
        </p:nvPicPr>
        <p:blipFill>
          <a:blip r:embed="rId3">
            <a:alphaModFix/>
          </a:blip>
          <a:stretch>
            <a:fillRect/>
          </a:stretch>
        </p:blipFill>
        <p:spPr>
          <a:xfrm>
            <a:off x="359675" y="1215151"/>
            <a:ext cx="3310574" cy="34480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FCNN: Model Construction</a:t>
            </a:r>
            <a:endParaRPr/>
          </a:p>
        </p:txBody>
      </p:sp>
      <p:cxnSp>
        <p:nvCxnSpPr>
          <p:cNvPr id="204" name="Google Shape;204;p28"/>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205" name="Google Shape;20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06" name="Google Shape;206;p28"/>
          <p:cNvPicPr preferRelativeResize="0"/>
          <p:nvPr/>
        </p:nvPicPr>
        <p:blipFill>
          <a:blip r:embed="rId3">
            <a:alphaModFix/>
          </a:blip>
          <a:stretch>
            <a:fillRect/>
          </a:stretch>
        </p:blipFill>
        <p:spPr>
          <a:xfrm>
            <a:off x="359675" y="1398951"/>
            <a:ext cx="3498900" cy="2794800"/>
          </a:xfrm>
          <a:prstGeom prst="rect">
            <a:avLst/>
          </a:prstGeom>
          <a:noFill/>
          <a:ln>
            <a:noFill/>
          </a:ln>
        </p:spPr>
      </p:pic>
      <p:sp>
        <p:nvSpPr>
          <p:cNvPr id="207" name="Google Shape;207;p28"/>
          <p:cNvSpPr txBox="1"/>
          <p:nvPr>
            <p:ph idx="1" type="body"/>
          </p:nvPr>
        </p:nvSpPr>
        <p:spPr>
          <a:xfrm>
            <a:off x="3995325" y="1059350"/>
            <a:ext cx="4727100" cy="3078300"/>
          </a:xfrm>
          <a:prstGeom prst="rect">
            <a:avLst/>
          </a:prstGeom>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SzPts val="1200"/>
              <a:buChar char="●"/>
            </a:pPr>
            <a:r>
              <a:rPr lang="zh-TW" sz="1200"/>
              <a:t>Since each layer has only one input and one output tensor, </a:t>
            </a:r>
            <a:endParaRPr sz="1200"/>
          </a:p>
          <a:p>
            <a:pPr indent="0" lvl="0" marL="457200" rtl="0" algn="l">
              <a:lnSpc>
                <a:spcPct val="100000"/>
              </a:lnSpc>
              <a:spcBef>
                <a:spcPts val="1200"/>
              </a:spcBef>
              <a:spcAft>
                <a:spcPts val="0"/>
              </a:spcAft>
              <a:buNone/>
            </a:pPr>
            <a:r>
              <a:rPr lang="zh-TW" sz="1200"/>
              <a:t>we can build our NN layer by layer using sequential model </a:t>
            </a:r>
            <a:endParaRPr sz="1200"/>
          </a:p>
          <a:p>
            <a:pPr indent="0" lvl="0" marL="457200" rtl="0" algn="l">
              <a:lnSpc>
                <a:spcPct val="100000"/>
              </a:lnSpc>
              <a:spcBef>
                <a:spcPts val="1200"/>
              </a:spcBef>
              <a:spcAft>
                <a:spcPts val="0"/>
              </a:spcAft>
              <a:buNone/>
            </a:pPr>
            <a:r>
              <a:rPr lang="zh-TW" sz="1200"/>
              <a:t>architecture.</a:t>
            </a:r>
            <a:endParaRPr sz="1200"/>
          </a:p>
          <a:p>
            <a:pPr indent="0" lvl="0" marL="457200" rtl="0" algn="l">
              <a:lnSpc>
                <a:spcPct val="100000"/>
              </a:lnSpc>
              <a:spcBef>
                <a:spcPts val="1200"/>
              </a:spcBef>
              <a:spcAft>
                <a:spcPts val="0"/>
              </a:spcAft>
              <a:buNone/>
            </a:pPr>
            <a:r>
              <a:t/>
            </a:r>
            <a:endParaRPr sz="1200"/>
          </a:p>
          <a:p>
            <a:pPr indent="-304800" lvl="0" marL="457200" rtl="0" algn="l">
              <a:lnSpc>
                <a:spcPct val="100000"/>
              </a:lnSpc>
              <a:spcBef>
                <a:spcPts val="1200"/>
              </a:spcBef>
              <a:spcAft>
                <a:spcPts val="0"/>
              </a:spcAft>
              <a:buSzPts val="1200"/>
              <a:buChar char="●"/>
            </a:pPr>
            <a:r>
              <a:rPr lang="zh-TW" sz="1200"/>
              <a:t>First, we have a flatten layer as the input layer, which will </a:t>
            </a:r>
            <a:endParaRPr sz="1200"/>
          </a:p>
          <a:p>
            <a:pPr indent="0" lvl="0" marL="457200" rtl="0" algn="l">
              <a:lnSpc>
                <a:spcPct val="100000"/>
              </a:lnSpc>
              <a:spcBef>
                <a:spcPts val="1200"/>
              </a:spcBef>
              <a:spcAft>
                <a:spcPts val="0"/>
              </a:spcAft>
              <a:buNone/>
            </a:pPr>
            <a:r>
              <a:rPr lang="zh-TW" sz="1200"/>
              <a:t>convert the data from </a:t>
            </a:r>
            <a:r>
              <a:rPr lang="zh-TW" sz="1200"/>
              <a:t> n-dimensional to </a:t>
            </a:r>
            <a:r>
              <a:rPr lang="zh-TW" sz="1200"/>
              <a:t>1-dimensional.</a:t>
            </a:r>
            <a:endParaRPr sz="1200"/>
          </a:p>
          <a:p>
            <a:pPr indent="0" lvl="0" marL="457200" rtl="0" algn="l">
              <a:lnSpc>
                <a:spcPct val="100000"/>
              </a:lnSpc>
              <a:spcBef>
                <a:spcPts val="1200"/>
              </a:spcBef>
              <a:spcAft>
                <a:spcPts val="0"/>
              </a:spcAft>
              <a:buNone/>
            </a:pPr>
            <a:r>
              <a:t/>
            </a:r>
            <a:endParaRPr sz="1200"/>
          </a:p>
          <a:p>
            <a:pPr indent="-304800" lvl="0" marL="457200" rtl="0" algn="l">
              <a:lnSpc>
                <a:spcPct val="100000"/>
              </a:lnSpc>
              <a:spcBef>
                <a:spcPts val="1200"/>
              </a:spcBef>
              <a:spcAft>
                <a:spcPts val="0"/>
              </a:spcAft>
              <a:buSzPts val="1200"/>
              <a:buChar char="●"/>
            </a:pPr>
            <a:r>
              <a:rPr lang="zh-TW" sz="1200"/>
              <a:t>Next, the hidden layer will be </a:t>
            </a:r>
            <a:r>
              <a:rPr lang="zh-TW" sz="1200"/>
              <a:t>a fully (densely) connected </a:t>
            </a:r>
            <a:endParaRPr sz="1200"/>
          </a:p>
          <a:p>
            <a:pPr indent="0" lvl="0" marL="457200" rtl="0" algn="l">
              <a:lnSpc>
                <a:spcPct val="100000"/>
              </a:lnSpc>
              <a:spcBef>
                <a:spcPts val="1200"/>
              </a:spcBef>
              <a:spcAft>
                <a:spcPts val="1200"/>
              </a:spcAft>
              <a:buNone/>
            </a:pPr>
            <a:r>
              <a:rPr lang="zh-TW" sz="1200"/>
              <a:t>layer with 128 neurons and ReLU as the </a:t>
            </a:r>
            <a:r>
              <a:rPr lang="zh-TW" sz="1200"/>
              <a:t>activation function</a:t>
            </a:r>
            <a:r>
              <a:rPr lang="zh-TW" sz="1200"/>
              <a:t>.</a:t>
            </a:r>
            <a:endParaRPr sz="1200"/>
          </a:p>
        </p:txBody>
      </p:sp>
      <p:cxnSp>
        <p:nvCxnSpPr>
          <p:cNvPr id="208" name="Google Shape;208;p28"/>
          <p:cNvCxnSpPr/>
          <p:nvPr/>
        </p:nvCxnSpPr>
        <p:spPr>
          <a:xfrm>
            <a:off x="6476925" y="4319275"/>
            <a:ext cx="0" cy="516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TW"/>
              <a:t>FCNN: Model Construction</a:t>
            </a:r>
            <a:endParaRPr/>
          </a:p>
          <a:p>
            <a:pPr indent="0" lvl="0" marL="0" rtl="0" algn="l">
              <a:spcBef>
                <a:spcPts val="0"/>
              </a:spcBef>
              <a:spcAft>
                <a:spcPts val="0"/>
              </a:spcAft>
              <a:buNone/>
            </a:pPr>
            <a:r>
              <a:t/>
            </a:r>
            <a:endParaRPr/>
          </a:p>
        </p:txBody>
      </p:sp>
      <p:cxnSp>
        <p:nvCxnSpPr>
          <p:cNvPr id="214" name="Google Shape;214;p29"/>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215" name="Google Shape;21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16" name="Google Shape;216;p29"/>
          <p:cNvPicPr preferRelativeResize="0"/>
          <p:nvPr/>
        </p:nvPicPr>
        <p:blipFill>
          <a:blip r:embed="rId3">
            <a:alphaModFix/>
          </a:blip>
          <a:stretch>
            <a:fillRect/>
          </a:stretch>
        </p:blipFill>
        <p:spPr>
          <a:xfrm>
            <a:off x="359675" y="1398951"/>
            <a:ext cx="3498900" cy="2794800"/>
          </a:xfrm>
          <a:prstGeom prst="rect">
            <a:avLst/>
          </a:prstGeom>
          <a:noFill/>
          <a:ln>
            <a:noFill/>
          </a:ln>
        </p:spPr>
      </p:pic>
      <p:sp>
        <p:nvSpPr>
          <p:cNvPr id="217" name="Google Shape;217;p29"/>
          <p:cNvSpPr txBox="1"/>
          <p:nvPr>
            <p:ph idx="1" type="body"/>
          </p:nvPr>
        </p:nvSpPr>
        <p:spPr>
          <a:xfrm>
            <a:off x="3995325" y="1500000"/>
            <a:ext cx="4735500" cy="2739900"/>
          </a:xfrm>
          <a:prstGeom prst="rect">
            <a:avLst/>
          </a:prstGeom>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SzPts val="1200"/>
              <a:buChar char="●"/>
            </a:pPr>
            <a:r>
              <a:rPr lang="zh-TW" sz="1200"/>
              <a:t>Since the images are going to be classified into ten different </a:t>
            </a:r>
            <a:endParaRPr sz="1200"/>
          </a:p>
          <a:p>
            <a:pPr indent="0" lvl="0" marL="457200" rtl="0" algn="l">
              <a:lnSpc>
                <a:spcPct val="100000"/>
              </a:lnSpc>
              <a:spcBef>
                <a:spcPts val="1200"/>
              </a:spcBef>
              <a:spcAft>
                <a:spcPts val="0"/>
              </a:spcAft>
              <a:buNone/>
            </a:pPr>
            <a:r>
              <a:rPr lang="zh-TW" sz="1200"/>
              <a:t>classes (0 ~ 9), we prepare 10 neurons in final layer that </a:t>
            </a:r>
            <a:endParaRPr sz="1200"/>
          </a:p>
          <a:p>
            <a:pPr indent="0" lvl="0" marL="457200" rtl="0" algn="l">
              <a:lnSpc>
                <a:spcPct val="100000"/>
              </a:lnSpc>
              <a:spcBef>
                <a:spcPts val="1200"/>
              </a:spcBef>
              <a:spcAft>
                <a:spcPts val="0"/>
              </a:spcAft>
              <a:buNone/>
            </a:pPr>
            <a:r>
              <a:rPr lang="zh-TW" sz="1200"/>
              <a:t>output a value for each class of image.</a:t>
            </a:r>
            <a:endParaRPr sz="1200"/>
          </a:p>
          <a:p>
            <a:pPr indent="0" lvl="0" marL="457200" rtl="0" algn="l">
              <a:lnSpc>
                <a:spcPct val="100000"/>
              </a:lnSpc>
              <a:spcBef>
                <a:spcPts val="1200"/>
              </a:spcBef>
              <a:spcAft>
                <a:spcPts val="0"/>
              </a:spcAft>
              <a:buNone/>
            </a:pPr>
            <a:r>
              <a:t/>
            </a:r>
            <a:endParaRPr sz="1200"/>
          </a:p>
          <a:p>
            <a:pPr indent="-304800" lvl="0" marL="457200" rtl="0" algn="l">
              <a:lnSpc>
                <a:spcPct val="100000"/>
              </a:lnSpc>
              <a:spcBef>
                <a:spcPts val="1200"/>
              </a:spcBef>
              <a:spcAft>
                <a:spcPts val="0"/>
              </a:spcAft>
              <a:buSzPts val="1200"/>
              <a:buChar char="●"/>
            </a:pPr>
            <a:r>
              <a:rPr lang="zh-TW" sz="1200"/>
              <a:t>In addition, we apply softmax to normalize the output into </a:t>
            </a:r>
            <a:endParaRPr sz="1200"/>
          </a:p>
          <a:p>
            <a:pPr indent="0" lvl="0" marL="457200" rtl="0" algn="l">
              <a:lnSpc>
                <a:spcPct val="100000"/>
              </a:lnSpc>
              <a:spcBef>
                <a:spcPts val="1200"/>
              </a:spcBef>
              <a:spcAft>
                <a:spcPts val="0"/>
              </a:spcAft>
              <a:buNone/>
            </a:pPr>
            <a:r>
              <a:rPr lang="zh-TW" sz="1200"/>
              <a:t>probabilities to make the training more stable and efficient.</a:t>
            </a:r>
            <a:endParaRPr sz="1200"/>
          </a:p>
          <a:p>
            <a:pPr indent="0" lvl="0" marL="457200" rtl="0" algn="l">
              <a:lnSpc>
                <a:spcPct val="100000"/>
              </a:lnSpc>
              <a:spcBef>
                <a:spcPts val="1200"/>
              </a:spcBef>
              <a:spcAft>
                <a:spcPts val="0"/>
              </a:spcAft>
              <a:buNone/>
            </a:pPr>
            <a:r>
              <a:t/>
            </a:r>
            <a:endParaRPr sz="1200"/>
          </a:p>
          <a:p>
            <a:pPr indent="-304800" lvl="0" marL="457200" rtl="0" algn="l">
              <a:lnSpc>
                <a:spcPct val="100000"/>
              </a:lnSpc>
              <a:spcBef>
                <a:spcPts val="1200"/>
              </a:spcBef>
              <a:spcAft>
                <a:spcPts val="0"/>
              </a:spcAft>
              <a:buSzPts val="1200"/>
              <a:buChar char="●"/>
            </a:pPr>
            <a:r>
              <a:rPr lang="zh-TW" sz="1200"/>
              <a:t>model.summary() allows you to view the model’s summary.</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0"/>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FCNN: Model Visualization</a:t>
            </a:r>
            <a:endParaRPr/>
          </a:p>
        </p:txBody>
      </p:sp>
      <p:cxnSp>
        <p:nvCxnSpPr>
          <p:cNvPr id="223" name="Google Shape;223;p30"/>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224" name="Google Shape;22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225" name="Google Shape;225;p30"/>
          <p:cNvSpPr txBox="1"/>
          <p:nvPr>
            <p:ph idx="1" type="body"/>
          </p:nvPr>
        </p:nvSpPr>
        <p:spPr>
          <a:xfrm>
            <a:off x="3919075" y="1863438"/>
            <a:ext cx="4735500" cy="1723800"/>
          </a:xfrm>
          <a:prstGeom prst="rect">
            <a:avLst/>
          </a:prstGeom>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SzPts val="1200"/>
              <a:buChar char="●"/>
            </a:pPr>
            <a:r>
              <a:rPr lang="zh-TW" sz="1200"/>
              <a:t>Alternatively, you can use the plot_model() from keras to </a:t>
            </a:r>
            <a:endParaRPr sz="1200"/>
          </a:p>
          <a:p>
            <a:pPr indent="0" lvl="0" marL="457200" rtl="0" algn="l">
              <a:lnSpc>
                <a:spcPct val="100000"/>
              </a:lnSpc>
              <a:spcBef>
                <a:spcPts val="1200"/>
              </a:spcBef>
              <a:spcAft>
                <a:spcPts val="0"/>
              </a:spcAft>
              <a:buNone/>
            </a:pPr>
            <a:r>
              <a:rPr lang="zh-TW" sz="1200"/>
              <a:t>plot the model’s architecture as an image.</a:t>
            </a:r>
            <a:endParaRPr sz="1200"/>
          </a:p>
          <a:p>
            <a:pPr indent="0" lvl="0" marL="457200" rtl="0" algn="l">
              <a:lnSpc>
                <a:spcPct val="100000"/>
              </a:lnSpc>
              <a:spcBef>
                <a:spcPts val="1200"/>
              </a:spcBef>
              <a:spcAft>
                <a:spcPts val="0"/>
              </a:spcAft>
              <a:buNone/>
            </a:pPr>
            <a:r>
              <a:t/>
            </a:r>
            <a:endParaRPr sz="1200"/>
          </a:p>
          <a:p>
            <a:pPr indent="-304800" lvl="0" marL="457200" rtl="0" algn="l">
              <a:lnSpc>
                <a:spcPct val="100000"/>
              </a:lnSpc>
              <a:spcBef>
                <a:spcPts val="1200"/>
              </a:spcBef>
              <a:spcAft>
                <a:spcPts val="0"/>
              </a:spcAft>
              <a:buSzPts val="1200"/>
              <a:buChar char="●"/>
            </a:pPr>
            <a:r>
              <a:rPr lang="zh-TW" sz="1200"/>
              <a:t>This is helpful when we want to get familiar with a NN in a </a:t>
            </a:r>
            <a:endParaRPr sz="1200"/>
          </a:p>
          <a:p>
            <a:pPr indent="0" lvl="0" marL="457200" rtl="0" algn="l">
              <a:lnSpc>
                <a:spcPct val="100000"/>
              </a:lnSpc>
              <a:spcBef>
                <a:spcPts val="1200"/>
              </a:spcBef>
              <a:spcAft>
                <a:spcPts val="1200"/>
              </a:spcAft>
              <a:buNone/>
            </a:pPr>
            <a:r>
              <a:rPr lang="zh-TW" sz="1200"/>
              <a:t>short time without digging the code.</a:t>
            </a:r>
            <a:endParaRPr sz="1200"/>
          </a:p>
        </p:txBody>
      </p:sp>
      <p:pic>
        <p:nvPicPr>
          <p:cNvPr id="226" name="Google Shape;226;p30"/>
          <p:cNvPicPr preferRelativeResize="0"/>
          <p:nvPr/>
        </p:nvPicPr>
        <p:blipFill>
          <a:blip r:embed="rId3">
            <a:alphaModFix/>
          </a:blip>
          <a:stretch>
            <a:fillRect/>
          </a:stretch>
        </p:blipFill>
        <p:spPr>
          <a:xfrm>
            <a:off x="359675" y="1194975"/>
            <a:ext cx="3614275" cy="346824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1"/>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FCNN: Compile Model</a:t>
            </a:r>
            <a:endParaRPr/>
          </a:p>
        </p:txBody>
      </p:sp>
      <p:cxnSp>
        <p:nvCxnSpPr>
          <p:cNvPr id="232" name="Google Shape;232;p31"/>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233" name="Google Shape;23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234" name="Google Shape;234;p31"/>
          <p:cNvSpPr txBox="1"/>
          <p:nvPr>
            <p:ph idx="1" type="body"/>
          </p:nvPr>
        </p:nvSpPr>
        <p:spPr>
          <a:xfrm>
            <a:off x="359675" y="1007600"/>
            <a:ext cx="7625400" cy="1477500"/>
          </a:xfrm>
          <a:prstGeom prst="rect">
            <a:avLst/>
          </a:prstGeom>
        </p:spPr>
        <p:txBody>
          <a:bodyPr anchorCtr="0" anchor="t" bIns="91425" lIns="91425" spcFirstLastPara="1" rIns="91425" wrap="square" tIns="91425">
            <a:spAutoFit/>
          </a:bodyPr>
          <a:lstStyle/>
          <a:p>
            <a:pPr indent="-304800" lvl="0" marL="457200" rtl="0" algn="l">
              <a:lnSpc>
                <a:spcPct val="200000"/>
              </a:lnSpc>
              <a:spcBef>
                <a:spcPts val="0"/>
              </a:spcBef>
              <a:spcAft>
                <a:spcPts val="0"/>
              </a:spcAft>
              <a:buSzPts val="1200"/>
              <a:buChar char="●"/>
            </a:pPr>
            <a:r>
              <a:rPr lang="zh-TW" sz="1200"/>
              <a:t>We use the </a:t>
            </a:r>
            <a:r>
              <a:rPr lang="zh-TW" sz="1200" u="sng">
                <a:solidFill>
                  <a:schemeClr val="hlink"/>
                </a:solidFill>
                <a:hlinkClick r:id="rId3"/>
              </a:rPr>
              <a:t>Adam</a:t>
            </a:r>
            <a:r>
              <a:rPr lang="zh-TW" sz="1200"/>
              <a:t> (adaptive moment estimator) </a:t>
            </a:r>
            <a:r>
              <a:rPr lang="zh-TW" sz="1200"/>
              <a:t>as our optimizer.</a:t>
            </a:r>
            <a:endParaRPr sz="1200"/>
          </a:p>
          <a:p>
            <a:pPr indent="-304800" lvl="0" marL="457200" rtl="0" algn="l">
              <a:lnSpc>
                <a:spcPct val="200000"/>
              </a:lnSpc>
              <a:spcBef>
                <a:spcPts val="0"/>
              </a:spcBef>
              <a:spcAft>
                <a:spcPts val="0"/>
              </a:spcAft>
              <a:buSzPts val="1200"/>
              <a:buChar char="●"/>
            </a:pPr>
            <a:r>
              <a:rPr lang="zh-TW" sz="1200"/>
              <a:t>SparseCategoricalCrossentropy loss function is chosen because </a:t>
            </a:r>
            <a:r>
              <a:rPr lang="zh-TW" sz="1200"/>
              <a:t>the data are not one-hot encoded.</a:t>
            </a:r>
            <a:endParaRPr sz="1200"/>
          </a:p>
          <a:p>
            <a:pPr indent="-304800" lvl="0" marL="457200" rtl="0" algn="l">
              <a:lnSpc>
                <a:spcPct val="200000"/>
              </a:lnSpc>
              <a:spcBef>
                <a:spcPts val="0"/>
              </a:spcBef>
              <a:spcAft>
                <a:spcPts val="0"/>
              </a:spcAft>
              <a:buSzPts val="1200"/>
              <a:buChar char="●"/>
            </a:pPr>
            <a:r>
              <a:rPr lang="zh-TW" sz="1200"/>
              <a:t>We include an accuracy metric to see how it progresses during the training.</a:t>
            </a:r>
            <a:endParaRPr sz="1200"/>
          </a:p>
          <a:p>
            <a:pPr indent="-304800" lvl="0" marL="457200" rtl="0" algn="l">
              <a:lnSpc>
                <a:spcPct val="200000"/>
              </a:lnSpc>
              <a:spcBef>
                <a:spcPts val="0"/>
              </a:spcBef>
              <a:spcAft>
                <a:spcPts val="0"/>
              </a:spcAft>
              <a:buSzPts val="1200"/>
              <a:buChar char="●"/>
            </a:pPr>
            <a:r>
              <a:rPr lang="zh-TW" sz="1200"/>
              <a:t>The loss value will be recorded automatically.</a:t>
            </a:r>
            <a:endParaRPr sz="1200"/>
          </a:p>
        </p:txBody>
      </p:sp>
      <p:pic>
        <p:nvPicPr>
          <p:cNvPr id="235" name="Google Shape;235;p31"/>
          <p:cNvPicPr preferRelativeResize="0"/>
          <p:nvPr/>
        </p:nvPicPr>
        <p:blipFill>
          <a:blip r:embed="rId4">
            <a:alphaModFix/>
          </a:blip>
          <a:stretch>
            <a:fillRect/>
          </a:stretch>
        </p:blipFill>
        <p:spPr>
          <a:xfrm>
            <a:off x="2475364" y="3107550"/>
            <a:ext cx="4193274" cy="1201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Preface</a:t>
            </a:r>
            <a:endParaRPr/>
          </a:p>
        </p:txBody>
      </p:sp>
      <p:cxnSp>
        <p:nvCxnSpPr>
          <p:cNvPr id="61" name="Google Shape;61;p14"/>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62" name="Google Shape;62;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63" name="Google Shape;63;p14"/>
          <p:cNvSpPr txBox="1"/>
          <p:nvPr>
            <p:ph idx="1" type="body"/>
          </p:nvPr>
        </p:nvSpPr>
        <p:spPr>
          <a:xfrm>
            <a:off x="359675" y="1053200"/>
            <a:ext cx="7481400" cy="34170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1200"/>
              <a:t>While the existing traditional machine learning algorithms are powerful, versatile in many domains,</a:t>
            </a:r>
            <a:endParaRPr sz="1200"/>
          </a:p>
          <a:p>
            <a:pPr indent="0" lvl="0" marL="0" rtl="0" algn="l">
              <a:lnSpc>
                <a:spcPct val="100000"/>
              </a:lnSpc>
              <a:spcBef>
                <a:spcPts val="1200"/>
              </a:spcBef>
              <a:spcAft>
                <a:spcPts val="0"/>
              </a:spcAft>
              <a:buNone/>
            </a:pPr>
            <a:r>
              <a:rPr lang="zh-TW" sz="1200"/>
              <a:t>they often require structured or</a:t>
            </a:r>
            <a:r>
              <a:rPr lang="zh-TW" sz="1200"/>
              <a:t> </a:t>
            </a:r>
            <a:r>
              <a:rPr lang="zh-TW" sz="1200"/>
              <a:t>labeled training data, which can be tedious for developers and users </a:t>
            </a:r>
            <a:endParaRPr sz="1200"/>
          </a:p>
          <a:p>
            <a:pPr indent="0" lvl="0" marL="0" rtl="0" algn="l">
              <a:lnSpc>
                <a:spcPct val="100000"/>
              </a:lnSpc>
              <a:spcBef>
                <a:spcPts val="1200"/>
              </a:spcBef>
              <a:spcAft>
                <a:spcPts val="0"/>
              </a:spcAft>
              <a:buNone/>
            </a:pPr>
            <a:r>
              <a:rPr lang="zh-TW" sz="1200"/>
              <a:t>to extract the features manually for large-scale and complex models. </a:t>
            </a:r>
            <a:endParaRPr sz="1200"/>
          </a:p>
          <a:p>
            <a:pPr indent="0" lvl="0" marL="0" rtl="0" algn="l">
              <a:lnSpc>
                <a:spcPct val="100000"/>
              </a:lnSpc>
              <a:spcBef>
                <a:spcPts val="1200"/>
              </a:spcBef>
              <a:spcAft>
                <a:spcPts val="0"/>
              </a:spcAft>
              <a:buNone/>
            </a:pPr>
            <a:r>
              <a:t/>
            </a:r>
            <a:endParaRPr sz="1200"/>
          </a:p>
          <a:p>
            <a:pPr indent="0" lvl="0" marL="0" rtl="0" algn="l">
              <a:lnSpc>
                <a:spcPct val="100000"/>
              </a:lnSpc>
              <a:spcBef>
                <a:spcPts val="1200"/>
              </a:spcBef>
              <a:spcAft>
                <a:spcPts val="0"/>
              </a:spcAft>
              <a:buNone/>
            </a:pPr>
            <a:r>
              <a:rPr lang="zh-TW" sz="1200"/>
              <a:t>On the other hand, deep learning make use of artificial neural networks with multiple layers to </a:t>
            </a:r>
            <a:endParaRPr sz="1200"/>
          </a:p>
          <a:p>
            <a:pPr indent="0" lvl="0" marL="0" rtl="0" algn="l">
              <a:lnSpc>
                <a:spcPct val="100000"/>
              </a:lnSpc>
              <a:spcBef>
                <a:spcPts val="1200"/>
              </a:spcBef>
              <a:spcAft>
                <a:spcPts val="0"/>
              </a:spcAft>
              <a:buNone/>
            </a:pPr>
            <a:r>
              <a:rPr lang="zh-TW" sz="1200"/>
              <a:t>automatically </a:t>
            </a:r>
            <a:r>
              <a:rPr lang="zh-TW" sz="1200"/>
              <a:t>extract high-level features from raw data, reducing the need for human intervention </a:t>
            </a:r>
            <a:endParaRPr sz="1200"/>
          </a:p>
          <a:p>
            <a:pPr indent="0" lvl="0" marL="0" rtl="0" algn="l">
              <a:lnSpc>
                <a:spcPct val="100000"/>
              </a:lnSpc>
              <a:spcBef>
                <a:spcPts val="1200"/>
              </a:spcBef>
              <a:spcAft>
                <a:spcPts val="0"/>
              </a:spcAft>
              <a:buNone/>
            </a:pPr>
            <a:r>
              <a:rPr lang="zh-TW" sz="1200"/>
              <a:t>and making it well-suited for complicated tasks that comes with large datasets.</a:t>
            </a:r>
            <a:endParaRPr sz="1200"/>
          </a:p>
          <a:p>
            <a:pPr indent="0" lvl="0" marL="0" rtl="0" algn="l">
              <a:lnSpc>
                <a:spcPct val="100000"/>
              </a:lnSpc>
              <a:spcBef>
                <a:spcPts val="1200"/>
              </a:spcBef>
              <a:spcAft>
                <a:spcPts val="0"/>
              </a:spcAft>
              <a:buNone/>
            </a:pPr>
            <a:r>
              <a:t/>
            </a:r>
            <a:endParaRPr sz="1200"/>
          </a:p>
          <a:p>
            <a:pPr indent="0" lvl="0" marL="0" rtl="0" algn="l">
              <a:lnSpc>
                <a:spcPct val="100000"/>
              </a:lnSpc>
              <a:spcBef>
                <a:spcPts val="1200"/>
              </a:spcBef>
              <a:spcAft>
                <a:spcPts val="0"/>
              </a:spcAft>
              <a:buNone/>
            </a:pPr>
            <a:r>
              <a:rPr lang="zh-TW" sz="1200"/>
              <a:t>In this chapter, you will learn about how a deep </a:t>
            </a:r>
            <a:r>
              <a:rPr lang="zh-TW" sz="1200"/>
              <a:t>learning</a:t>
            </a:r>
            <a:r>
              <a:rPr lang="zh-TW" sz="1200"/>
              <a:t> model works under the hood, understand the pros </a:t>
            </a:r>
            <a:endParaRPr sz="1200"/>
          </a:p>
          <a:p>
            <a:pPr indent="0" lvl="0" marL="0" rtl="0" algn="l">
              <a:lnSpc>
                <a:spcPct val="100000"/>
              </a:lnSpc>
              <a:spcBef>
                <a:spcPts val="1200"/>
              </a:spcBef>
              <a:spcAft>
                <a:spcPts val="1200"/>
              </a:spcAft>
              <a:buNone/>
            </a:pPr>
            <a:r>
              <a:rPr lang="zh-TW" sz="1200"/>
              <a:t>and cons of different neural networks, and implement these models using Keras and TensorFlow.</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2"/>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FCNN: Model Training</a:t>
            </a:r>
            <a:endParaRPr/>
          </a:p>
        </p:txBody>
      </p:sp>
      <p:cxnSp>
        <p:nvCxnSpPr>
          <p:cNvPr id="241" name="Google Shape;241;p32"/>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242" name="Google Shape;24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243" name="Google Shape;243;p32"/>
          <p:cNvSpPr txBox="1"/>
          <p:nvPr>
            <p:ph idx="1" type="body"/>
          </p:nvPr>
        </p:nvSpPr>
        <p:spPr>
          <a:xfrm>
            <a:off x="359675" y="1007600"/>
            <a:ext cx="8345700" cy="1108200"/>
          </a:xfrm>
          <a:prstGeom prst="rect">
            <a:avLst/>
          </a:prstGeom>
        </p:spPr>
        <p:txBody>
          <a:bodyPr anchorCtr="0" anchor="t" bIns="91425" lIns="91425" spcFirstLastPara="1" rIns="91425" wrap="square" tIns="91425">
            <a:spAutoFit/>
          </a:bodyPr>
          <a:lstStyle/>
          <a:p>
            <a:pPr indent="-304800" lvl="0" marL="457200" rtl="0" algn="l">
              <a:lnSpc>
                <a:spcPct val="200000"/>
              </a:lnSpc>
              <a:spcBef>
                <a:spcPts val="0"/>
              </a:spcBef>
              <a:spcAft>
                <a:spcPts val="0"/>
              </a:spcAft>
              <a:buSzPts val="1200"/>
              <a:buChar char="●"/>
            </a:pPr>
            <a:r>
              <a:rPr lang="zh-TW" sz="1200"/>
              <a:t>Set the number of epochs to 5 to train the model on the entire dataset five times.</a:t>
            </a:r>
            <a:endParaRPr sz="1200"/>
          </a:p>
          <a:p>
            <a:pPr indent="-304800" lvl="0" marL="457200" rtl="0" algn="l">
              <a:lnSpc>
                <a:spcPct val="200000"/>
              </a:lnSpc>
              <a:spcBef>
                <a:spcPts val="0"/>
              </a:spcBef>
              <a:spcAft>
                <a:spcPts val="0"/>
              </a:spcAft>
              <a:buSzPts val="1200"/>
              <a:buChar char="●"/>
            </a:pPr>
            <a:r>
              <a:rPr lang="zh-TW" sz="1200"/>
              <a:t>The default batch size is 32, so the iteration count in each epoch is 60000 / 32 = 1875.</a:t>
            </a:r>
            <a:endParaRPr sz="1200"/>
          </a:p>
          <a:p>
            <a:pPr indent="-304800" lvl="0" marL="457200" rtl="0" algn="l">
              <a:lnSpc>
                <a:spcPct val="200000"/>
              </a:lnSpc>
              <a:spcBef>
                <a:spcPts val="0"/>
              </a:spcBef>
              <a:spcAft>
                <a:spcPts val="0"/>
              </a:spcAft>
              <a:buSzPts val="1200"/>
              <a:buChar char="●"/>
            </a:pPr>
            <a:r>
              <a:rPr lang="zh-TW" sz="1200"/>
              <a:t>Finally, we can use model.evaluate() with the remaining testing data to assess the model’s performance.</a:t>
            </a:r>
            <a:endParaRPr sz="1200"/>
          </a:p>
        </p:txBody>
      </p:sp>
      <p:pic>
        <p:nvPicPr>
          <p:cNvPr id="244" name="Google Shape;244;p32"/>
          <p:cNvPicPr preferRelativeResize="0"/>
          <p:nvPr/>
        </p:nvPicPr>
        <p:blipFill>
          <a:blip r:embed="rId3">
            <a:alphaModFix/>
          </a:blip>
          <a:stretch>
            <a:fillRect/>
          </a:stretch>
        </p:blipFill>
        <p:spPr>
          <a:xfrm>
            <a:off x="2023238" y="2449225"/>
            <a:ext cx="5129274" cy="2214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FCNN: Result</a:t>
            </a:r>
            <a:endParaRPr/>
          </a:p>
        </p:txBody>
      </p:sp>
      <p:cxnSp>
        <p:nvCxnSpPr>
          <p:cNvPr id="250" name="Google Shape;250;p33"/>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251" name="Google Shape;25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252" name="Google Shape;252;p33"/>
          <p:cNvSpPr txBox="1"/>
          <p:nvPr>
            <p:ph idx="1" type="body"/>
          </p:nvPr>
        </p:nvSpPr>
        <p:spPr>
          <a:xfrm>
            <a:off x="359675" y="1007600"/>
            <a:ext cx="6862800" cy="708000"/>
          </a:xfrm>
          <a:prstGeom prst="rect">
            <a:avLst/>
          </a:prstGeom>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SzPts val="1200"/>
              <a:buChar char="●"/>
            </a:pPr>
            <a:r>
              <a:rPr lang="zh-TW" sz="1200"/>
              <a:t>The changes in accuracy and loss with respect to epochs are stored in the “history.history” </a:t>
            </a:r>
            <a:endParaRPr sz="1200"/>
          </a:p>
          <a:p>
            <a:pPr indent="0" lvl="0" marL="457200" rtl="0" algn="l">
              <a:lnSpc>
                <a:spcPct val="100000"/>
              </a:lnSpc>
              <a:spcBef>
                <a:spcPts val="1200"/>
              </a:spcBef>
              <a:spcAft>
                <a:spcPts val="1200"/>
              </a:spcAft>
              <a:buNone/>
            </a:pPr>
            <a:r>
              <a:rPr lang="zh-TW" sz="1200"/>
              <a:t>dictionary, which is the result returned from the model.fit() function.</a:t>
            </a:r>
            <a:endParaRPr sz="1200"/>
          </a:p>
        </p:txBody>
      </p:sp>
      <p:pic>
        <p:nvPicPr>
          <p:cNvPr id="253" name="Google Shape;253;p33"/>
          <p:cNvPicPr preferRelativeResize="0"/>
          <p:nvPr/>
        </p:nvPicPr>
        <p:blipFill>
          <a:blip r:embed="rId3">
            <a:alphaModFix/>
          </a:blip>
          <a:stretch>
            <a:fillRect/>
          </a:stretch>
        </p:blipFill>
        <p:spPr>
          <a:xfrm>
            <a:off x="1238575" y="1777175"/>
            <a:ext cx="3250021" cy="3191175"/>
          </a:xfrm>
          <a:prstGeom prst="rect">
            <a:avLst/>
          </a:prstGeom>
          <a:noFill/>
          <a:ln>
            <a:noFill/>
          </a:ln>
        </p:spPr>
      </p:pic>
      <p:pic>
        <p:nvPicPr>
          <p:cNvPr id="254" name="Google Shape;254;p33"/>
          <p:cNvPicPr preferRelativeResize="0"/>
          <p:nvPr/>
        </p:nvPicPr>
        <p:blipFill>
          <a:blip r:embed="rId4">
            <a:alphaModFix/>
          </a:blip>
          <a:stretch>
            <a:fillRect/>
          </a:stretch>
        </p:blipFill>
        <p:spPr>
          <a:xfrm>
            <a:off x="4705554" y="1777175"/>
            <a:ext cx="3231621" cy="31911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Convolutional Neural Network</a:t>
            </a:r>
            <a:endParaRPr/>
          </a:p>
        </p:txBody>
      </p:sp>
      <p:cxnSp>
        <p:nvCxnSpPr>
          <p:cNvPr id="260" name="Google Shape;260;p34"/>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261" name="Google Shape;261;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262" name="Google Shape;262;p34"/>
          <p:cNvSpPr txBox="1"/>
          <p:nvPr>
            <p:ph idx="1" type="body"/>
          </p:nvPr>
        </p:nvSpPr>
        <p:spPr>
          <a:xfrm>
            <a:off x="359675" y="1007600"/>
            <a:ext cx="6862800" cy="27705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200"/>
              <a:t>1. Convolutio</a:t>
            </a:r>
            <a:r>
              <a:rPr b="1" lang="zh-TW" sz="1200"/>
              <a:t>nal</a:t>
            </a:r>
            <a:r>
              <a:rPr b="1" lang="zh-TW" sz="1200"/>
              <a:t> Layer</a:t>
            </a:r>
            <a:endParaRPr b="1" sz="1200"/>
          </a:p>
          <a:p>
            <a:pPr indent="-304800" lvl="0" marL="457200" rtl="0" algn="l">
              <a:lnSpc>
                <a:spcPct val="200000"/>
              </a:lnSpc>
              <a:spcBef>
                <a:spcPts val="1200"/>
              </a:spcBef>
              <a:spcAft>
                <a:spcPts val="0"/>
              </a:spcAft>
              <a:buSzPts val="1200"/>
              <a:buChar char="●"/>
            </a:pPr>
            <a:r>
              <a:rPr lang="zh-TW" sz="1200"/>
              <a:t>Extract the local features from the input images</a:t>
            </a:r>
            <a:endParaRPr sz="1200"/>
          </a:p>
          <a:p>
            <a:pPr indent="0" lvl="0" marL="0" rtl="0" algn="l">
              <a:lnSpc>
                <a:spcPct val="100000"/>
              </a:lnSpc>
              <a:spcBef>
                <a:spcPts val="1200"/>
              </a:spcBef>
              <a:spcAft>
                <a:spcPts val="0"/>
              </a:spcAft>
              <a:buNone/>
            </a:pPr>
            <a:r>
              <a:rPr b="1" lang="zh-TW" sz="1200"/>
              <a:t>2. Pooling Layer</a:t>
            </a:r>
            <a:endParaRPr b="1" sz="1200"/>
          </a:p>
          <a:p>
            <a:pPr indent="-304800" lvl="0" marL="457200" rtl="0" algn="l">
              <a:lnSpc>
                <a:spcPct val="200000"/>
              </a:lnSpc>
              <a:spcBef>
                <a:spcPts val="1200"/>
              </a:spcBef>
              <a:spcAft>
                <a:spcPts val="0"/>
              </a:spcAft>
              <a:buSzPts val="1200"/>
              <a:buChar char="●"/>
            </a:pPr>
            <a:r>
              <a:rPr lang="zh-TW" sz="1200"/>
              <a:t>Reduce the dimension of the feature maps</a:t>
            </a:r>
            <a:endParaRPr sz="1200"/>
          </a:p>
          <a:p>
            <a:pPr indent="0" lvl="0" marL="0" rtl="0" algn="l">
              <a:lnSpc>
                <a:spcPct val="100000"/>
              </a:lnSpc>
              <a:spcBef>
                <a:spcPts val="1200"/>
              </a:spcBef>
              <a:spcAft>
                <a:spcPts val="0"/>
              </a:spcAft>
              <a:buNone/>
            </a:pPr>
            <a:r>
              <a:rPr b="1" lang="zh-TW" sz="1200"/>
              <a:t>3. Fully C</a:t>
            </a:r>
            <a:r>
              <a:rPr b="1" lang="zh-TW" sz="1200"/>
              <a:t>onnected</a:t>
            </a:r>
            <a:r>
              <a:rPr b="1" lang="zh-TW" sz="1200"/>
              <a:t> Layer</a:t>
            </a:r>
            <a:endParaRPr b="1" sz="1200"/>
          </a:p>
          <a:p>
            <a:pPr indent="-304800" lvl="0" marL="457200" rtl="0" algn="l">
              <a:lnSpc>
                <a:spcPct val="100000"/>
              </a:lnSpc>
              <a:spcBef>
                <a:spcPts val="1200"/>
              </a:spcBef>
              <a:spcAft>
                <a:spcPts val="0"/>
              </a:spcAft>
              <a:buSzPts val="1200"/>
              <a:buChar char="●"/>
            </a:pPr>
            <a:r>
              <a:rPr lang="zh-TW" sz="1200"/>
              <a:t>Predict the class based on the features that have been </a:t>
            </a:r>
            <a:endParaRPr sz="1200"/>
          </a:p>
          <a:p>
            <a:pPr indent="0" lvl="0" marL="457200" rtl="0" algn="l">
              <a:lnSpc>
                <a:spcPct val="100000"/>
              </a:lnSpc>
              <a:spcBef>
                <a:spcPts val="1200"/>
              </a:spcBef>
              <a:spcAft>
                <a:spcPts val="1200"/>
              </a:spcAft>
              <a:buNone/>
            </a:pPr>
            <a:r>
              <a:rPr lang="zh-TW" sz="1200"/>
              <a:t>extracted and selected by the previous layers</a:t>
            </a:r>
            <a:endParaRPr sz="1200"/>
          </a:p>
        </p:txBody>
      </p:sp>
      <p:pic>
        <p:nvPicPr>
          <p:cNvPr id="263" name="Google Shape;263;p34"/>
          <p:cNvPicPr preferRelativeResize="0"/>
          <p:nvPr/>
        </p:nvPicPr>
        <p:blipFill>
          <a:blip r:embed="rId3">
            <a:alphaModFix/>
          </a:blip>
          <a:stretch>
            <a:fillRect/>
          </a:stretch>
        </p:blipFill>
        <p:spPr>
          <a:xfrm>
            <a:off x="4991100" y="1909612"/>
            <a:ext cx="3714375" cy="1834825"/>
          </a:xfrm>
          <a:prstGeom prst="rect">
            <a:avLst/>
          </a:prstGeom>
          <a:noFill/>
          <a:ln>
            <a:noFill/>
          </a:ln>
        </p:spPr>
      </p:pic>
      <p:sp>
        <p:nvSpPr>
          <p:cNvPr id="264" name="Google Shape;264;p34"/>
          <p:cNvSpPr txBox="1"/>
          <p:nvPr/>
        </p:nvSpPr>
        <p:spPr>
          <a:xfrm>
            <a:off x="6340191" y="4866607"/>
            <a:ext cx="280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600"/>
              <a:t>https://medium.com/techiepedia/binary-image-classifier-cnn-using-tensorflow-a3f5d6746697</a:t>
            </a:r>
            <a:endParaRPr sz="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5"/>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Convolutional Layer</a:t>
            </a:r>
            <a:endParaRPr/>
          </a:p>
        </p:txBody>
      </p:sp>
      <p:cxnSp>
        <p:nvCxnSpPr>
          <p:cNvPr id="270" name="Google Shape;270;p35"/>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271" name="Google Shape;27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272" name="Google Shape;272;p35"/>
          <p:cNvSpPr txBox="1"/>
          <p:nvPr>
            <p:ph idx="1" type="body"/>
          </p:nvPr>
        </p:nvSpPr>
        <p:spPr>
          <a:xfrm>
            <a:off x="359675" y="1007600"/>
            <a:ext cx="7617000" cy="24936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1200"/>
              <a:t>In this layer, we perform convolution on the image using an filter, which is called a “kernel” in 2D convolution.</a:t>
            </a:r>
            <a:endParaRPr sz="1200"/>
          </a:p>
          <a:p>
            <a:pPr indent="0" lvl="0" marL="0" rtl="0" algn="l">
              <a:lnSpc>
                <a:spcPct val="200000"/>
              </a:lnSpc>
              <a:spcBef>
                <a:spcPts val="1200"/>
              </a:spcBef>
              <a:spcAft>
                <a:spcPts val="0"/>
              </a:spcAft>
              <a:buNone/>
            </a:pPr>
            <a:r>
              <a:rPr lang="zh-TW" sz="1200"/>
              <a:t>The filter slides over the input image, and the result is obtained by summing the element-wise products.</a:t>
            </a:r>
            <a:endParaRPr sz="1200"/>
          </a:p>
          <a:p>
            <a:pPr indent="-304800" lvl="0" marL="457200" rtl="0" algn="l">
              <a:lnSpc>
                <a:spcPct val="200000"/>
              </a:lnSpc>
              <a:spcBef>
                <a:spcPts val="1200"/>
              </a:spcBef>
              <a:spcAft>
                <a:spcPts val="0"/>
              </a:spcAft>
              <a:buSzPts val="1200"/>
              <a:buChar char="●"/>
            </a:pPr>
            <a:r>
              <a:rPr lang="zh-TW" sz="1200"/>
              <a:t>The weights of the filters are trained by backpropagation</a:t>
            </a:r>
            <a:endParaRPr sz="1200"/>
          </a:p>
          <a:p>
            <a:pPr indent="-304800" lvl="0" marL="457200" rtl="0" algn="l">
              <a:lnSpc>
                <a:spcPct val="200000"/>
              </a:lnSpc>
              <a:spcBef>
                <a:spcPts val="0"/>
              </a:spcBef>
              <a:spcAft>
                <a:spcPts val="0"/>
              </a:spcAft>
              <a:buSzPts val="1200"/>
              <a:buChar char="●"/>
            </a:pPr>
            <a:r>
              <a:rPr lang="zh-TW" sz="1200"/>
              <a:t>Slide length: the number of pixels that a filter moves per step</a:t>
            </a:r>
            <a:endParaRPr sz="1200"/>
          </a:p>
          <a:p>
            <a:pPr indent="-304800" lvl="0" marL="457200" rtl="0" algn="l">
              <a:lnSpc>
                <a:spcPct val="200000"/>
              </a:lnSpc>
              <a:spcBef>
                <a:spcPts val="0"/>
              </a:spcBef>
              <a:spcAft>
                <a:spcPts val="0"/>
              </a:spcAft>
              <a:buSzPts val="1200"/>
              <a:buChar char="●"/>
            </a:pPr>
            <a:r>
              <a:rPr lang="zh-TW" sz="1200"/>
              <a:t>Feature map: the result generated by a convolution layer</a:t>
            </a:r>
            <a:endParaRPr sz="1200"/>
          </a:p>
          <a:p>
            <a:pPr indent="0" lvl="0" marL="0" rtl="0" algn="l">
              <a:lnSpc>
                <a:spcPct val="200000"/>
              </a:lnSpc>
              <a:spcBef>
                <a:spcPts val="1200"/>
              </a:spcBef>
              <a:spcAft>
                <a:spcPts val="1200"/>
              </a:spcAft>
              <a:buNone/>
            </a:pPr>
            <a:r>
              <a:rPr lang="zh-TW" sz="1200"/>
              <a:t>The definition of a convolution between input image g and filter h:</a:t>
            </a:r>
            <a:endParaRPr sz="1200"/>
          </a:p>
        </p:txBody>
      </p:sp>
      <p:sp>
        <p:nvSpPr>
          <p:cNvPr id="273" name="Google Shape;273;p35"/>
          <p:cNvSpPr txBox="1"/>
          <p:nvPr/>
        </p:nvSpPr>
        <p:spPr>
          <a:xfrm>
            <a:off x="6340191" y="4866607"/>
            <a:ext cx="280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600"/>
              <a:t>https://medium.com/techiepedia/binary-image-classifier-cnn-using-tensorflow-a3f5d6746697</a:t>
            </a:r>
            <a:endParaRPr sz="600"/>
          </a:p>
        </p:txBody>
      </p:sp>
      <p:pic>
        <p:nvPicPr>
          <p:cNvPr id="274" name="Google Shape;274;p35"/>
          <p:cNvPicPr preferRelativeResize="0"/>
          <p:nvPr/>
        </p:nvPicPr>
        <p:blipFill>
          <a:blip r:embed="rId3">
            <a:alphaModFix/>
          </a:blip>
          <a:stretch>
            <a:fillRect/>
          </a:stretch>
        </p:blipFill>
        <p:spPr>
          <a:xfrm>
            <a:off x="5350050" y="2078463"/>
            <a:ext cx="3466031" cy="1666825"/>
          </a:xfrm>
          <a:prstGeom prst="rect">
            <a:avLst/>
          </a:prstGeom>
          <a:noFill/>
          <a:ln>
            <a:noFill/>
          </a:ln>
        </p:spPr>
      </p:pic>
      <p:sp>
        <p:nvSpPr>
          <p:cNvPr id="275" name="Google Shape;275;p35"/>
          <p:cNvSpPr txBox="1"/>
          <p:nvPr>
            <p:ph idx="1" type="body"/>
          </p:nvPr>
        </p:nvSpPr>
        <p:spPr>
          <a:xfrm>
            <a:off x="6257762" y="3745288"/>
            <a:ext cx="1650600" cy="338700"/>
          </a:xfrm>
          <a:prstGeom prst="rect">
            <a:avLst/>
          </a:prstGeom>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pPr>
            <a:r>
              <a:rPr lang="zh-TW" sz="1000"/>
              <a:t>Convolution operation</a:t>
            </a:r>
            <a:endParaRPr sz="1000"/>
          </a:p>
        </p:txBody>
      </p:sp>
      <p:pic>
        <p:nvPicPr>
          <p:cNvPr id="276" name="Google Shape;276;p35"/>
          <p:cNvPicPr preferRelativeResize="0"/>
          <p:nvPr/>
        </p:nvPicPr>
        <p:blipFill>
          <a:blip r:embed="rId4">
            <a:alphaModFix/>
          </a:blip>
          <a:stretch>
            <a:fillRect/>
          </a:stretch>
        </p:blipFill>
        <p:spPr>
          <a:xfrm>
            <a:off x="622375" y="3721350"/>
            <a:ext cx="4381064" cy="393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6"/>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Zero Padding</a:t>
            </a:r>
            <a:endParaRPr/>
          </a:p>
        </p:txBody>
      </p:sp>
      <p:cxnSp>
        <p:nvCxnSpPr>
          <p:cNvPr id="282" name="Google Shape;282;p36"/>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283" name="Google Shape;283;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284" name="Google Shape;284;p36"/>
          <p:cNvSpPr txBox="1"/>
          <p:nvPr>
            <p:ph idx="1" type="body"/>
          </p:nvPr>
        </p:nvSpPr>
        <p:spPr>
          <a:xfrm>
            <a:off x="359675" y="1007600"/>
            <a:ext cx="5363100" cy="2370300"/>
          </a:xfrm>
          <a:prstGeom prst="rect">
            <a:avLst/>
          </a:prstGeom>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zh-TW" sz="1200"/>
              <a:t>Since the size of image will be resized after the convolution is performed, a pre-processing is required to prevent it from shrinking</a:t>
            </a:r>
            <a:endParaRPr sz="1200"/>
          </a:p>
          <a:p>
            <a:pPr indent="-304800" lvl="0" marL="457200" rtl="0" algn="l">
              <a:lnSpc>
                <a:spcPct val="200000"/>
              </a:lnSpc>
              <a:spcBef>
                <a:spcPts val="1200"/>
              </a:spcBef>
              <a:spcAft>
                <a:spcPts val="0"/>
              </a:spcAft>
              <a:buSzPts val="1200"/>
              <a:buChar char="●"/>
            </a:pPr>
            <a:r>
              <a:rPr lang="zh-TW" sz="1200"/>
              <a:t>Zero padding: Adding zeros to the image’s border</a:t>
            </a:r>
            <a:endParaRPr sz="1200"/>
          </a:p>
          <a:p>
            <a:pPr indent="-304800" lvl="0" marL="457200" rtl="0" algn="l">
              <a:lnSpc>
                <a:spcPct val="200000"/>
              </a:lnSpc>
              <a:spcBef>
                <a:spcPts val="0"/>
              </a:spcBef>
              <a:spcAft>
                <a:spcPts val="0"/>
              </a:spcAft>
              <a:buSzPts val="1200"/>
              <a:buChar char="●"/>
            </a:pPr>
            <a:r>
              <a:rPr lang="zh-TW" sz="1200"/>
              <a:t>Reduce border effect</a:t>
            </a:r>
            <a:endParaRPr sz="1200"/>
          </a:p>
          <a:p>
            <a:pPr indent="-304800" lvl="0" marL="457200" rtl="0" algn="l">
              <a:lnSpc>
                <a:spcPct val="200000"/>
              </a:lnSpc>
              <a:spcBef>
                <a:spcPts val="0"/>
              </a:spcBef>
              <a:spcAft>
                <a:spcPts val="0"/>
              </a:spcAft>
              <a:buSzPts val="1200"/>
              <a:buChar char="●"/>
            </a:pPr>
            <a:r>
              <a:rPr lang="zh-TW" sz="1200"/>
              <a:t>Avoid loosing information at the boundaries</a:t>
            </a:r>
            <a:endParaRPr sz="1200"/>
          </a:p>
          <a:p>
            <a:pPr indent="-304800" lvl="0" marL="457200" rtl="0" algn="l">
              <a:lnSpc>
                <a:spcPct val="200000"/>
              </a:lnSpc>
              <a:spcBef>
                <a:spcPts val="0"/>
              </a:spcBef>
              <a:spcAft>
                <a:spcPts val="0"/>
              </a:spcAft>
              <a:buSzPts val="1200"/>
              <a:buChar char="●"/>
            </a:pPr>
            <a:r>
              <a:rPr lang="zh-TW" sz="1200"/>
              <a:t>Increase model accuracy</a:t>
            </a:r>
            <a:endParaRPr sz="1200"/>
          </a:p>
        </p:txBody>
      </p:sp>
      <p:sp>
        <p:nvSpPr>
          <p:cNvPr id="285" name="Google Shape;285;p36"/>
          <p:cNvSpPr txBox="1"/>
          <p:nvPr/>
        </p:nvSpPr>
        <p:spPr>
          <a:xfrm>
            <a:off x="6340191" y="4866607"/>
            <a:ext cx="280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600"/>
              <a:t>https://medium.com/@draj0718/zero-padding-in-convolutional-neural-networks-bf1410438e99</a:t>
            </a:r>
            <a:endParaRPr sz="600"/>
          </a:p>
        </p:txBody>
      </p:sp>
      <p:sp>
        <p:nvSpPr>
          <p:cNvPr id="286" name="Google Shape;286;p36"/>
          <p:cNvSpPr txBox="1"/>
          <p:nvPr>
            <p:ph idx="1" type="body"/>
          </p:nvPr>
        </p:nvSpPr>
        <p:spPr>
          <a:xfrm>
            <a:off x="6156087" y="3499038"/>
            <a:ext cx="1650600" cy="338700"/>
          </a:xfrm>
          <a:prstGeom prst="rect">
            <a:avLst/>
          </a:prstGeom>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pPr>
            <a:r>
              <a:rPr lang="zh-TW" sz="1000"/>
              <a:t>Convolution operation</a:t>
            </a:r>
            <a:endParaRPr sz="1000"/>
          </a:p>
        </p:txBody>
      </p:sp>
      <p:pic>
        <p:nvPicPr>
          <p:cNvPr id="287" name="Google Shape;287;p36"/>
          <p:cNvPicPr preferRelativeResize="0"/>
          <p:nvPr/>
        </p:nvPicPr>
        <p:blipFill>
          <a:blip r:embed="rId3">
            <a:alphaModFix/>
          </a:blip>
          <a:stretch>
            <a:fillRect/>
          </a:stretch>
        </p:blipFill>
        <p:spPr>
          <a:xfrm>
            <a:off x="5259075" y="1816300"/>
            <a:ext cx="3365476" cy="1682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7"/>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Pooling </a:t>
            </a:r>
            <a:r>
              <a:rPr lang="zh-TW"/>
              <a:t>Layer</a:t>
            </a:r>
            <a:endParaRPr/>
          </a:p>
        </p:txBody>
      </p:sp>
      <p:cxnSp>
        <p:nvCxnSpPr>
          <p:cNvPr id="293" name="Google Shape;293;p37"/>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294" name="Google Shape;29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295" name="Google Shape;295;p37"/>
          <p:cNvSpPr txBox="1"/>
          <p:nvPr>
            <p:ph idx="1" type="body"/>
          </p:nvPr>
        </p:nvSpPr>
        <p:spPr>
          <a:xfrm>
            <a:off x="359675" y="1007600"/>
            <a:ext cx="6930600" cy="2955300"/>
          </a:xfrm>
          <a:prstGeom prst="rect">
            <a:avLst/>
          </a:prstGeom>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zh-TW" sz="1200"/>
              <a:t>The role of pooling layer is to reduce the size of feature map while preserving essential information.</a:t>
            </a:r>
            <a:endParaRPr sz="1200"/>
          </a:p>
          <a:p>
            <a:pPr indent="0" lvl="0" marL="0" rtl="0" algn="l">
              <a:lnSpc>
                <a:spcPct val="100000"/>
              </a:lnSpc>
              <a:spcBef>
                <a:spcPts val="1200"/>
              </a:spcBef>
              <a:spcAft>
                <a:spcPts val="0"/>
              </a:spcAft>
              <a:buNone/>
            </a:pPr>
            <a:r>
              <a:rPr b="1" lang="zh-TW" sz="1200"/>
              <a:t>1. </a:t>
            </a:r>
            <a:r>
              <a:rPr b="1" lang="zh-TW" sz="1200"/>
              <a:t>Max Pooling</a:t>
            </a:r>
            <a:endParaRPr b="1" sz="1200"/>
          </a:p>
          <a:p>
            <a:pPr indent="-304800" lvl="0" marL="457200" rtl="0" algn="l">
              <a:lnSpc>
                <a:spcPct val="200000"/>
              </a:lnSpc>
              <a:spcBef>
                <a:spcPts val="1200"/>
              </a:spcBef>
              <a:spcAft>
                <a:spcPts val="0"/>
              </a:spcAft>
              <a:buSzPts val="1200"/>
              <a:buChar char="●"/>
            </a:pPr>
            <a:r>
              <a:rPr lang="zh-TW" sz="1200"/>
              <a:t>Select the maximum value from the sub-image</a:t>
            </a:r>
            <a:endParaRPr sz="1200"/>
          </a:p>
          <a:p>
            <a:pPr indent="0" lvl="0" marL="0" rtl="0" algn="l">
              <a:lnSpc>
                <a:spcPct val="100000"/>
              </a:lnSpc>
              <a:spcBef>
                <a:spcPts val="1200"/>
              </a:spcBef>
              <a:spcAft>
                <a:spcPts val="0"/>
              </a:spcAft>
              <a:buNone/>
            </a:pPr>
            <a:r>
              <a:rPr b="1" lang="zh-TW" sz="1200"/>
              <a:t>2. Average Pooling</a:t>
            </a:r>
            <a:endParaRPr b="1" sz="1200"/>
          </a:p>
          <a:p>
            <a:pPr indent="-304800" lvl="0" marL="457200" rtl="0" algn="l">
              <a:lnSpc>
                <a:spcPct val="200000"/>
              </a:lnSpc>
              <a:spcBef>
                <a:spcPts val="1200"/>
              </a:spcBef>
              <a:spcAft>
                <a:spcPts val="0"/>
              </a:spcAft>
              <a:buSzPts val="1200"/>
              <a:buChar char="●"/>
            </a:pPr>
            <a:r>
              <a:rPr lang="zh-TW" sz="1200"/>
              <a:t>Calculate the average of the sub-image as output</a:t>
            </a:r>
            <a:endParaRPr sz="1200"/>
          </a:p>
          <a:p>
            <a:pPr indent="0" lvl="0" marL="0" rtl="0" algn="l">
              <a:lnSpc>
                <a:spcPct val="100000"/>
              </a:lnSpc>
              <a:spcBef>
                <a:spcPts val="1200"/>
              </a:spcBef>
              <a:spcAft>
                <a:spcPts val="0"/>
              </a:spcAft>
              <a:buNone/>
            </a:pPr>
            <a:r>
              <a:rPr lang="zh-TW" sz="1200"/>
              <a:t>By downscaling the feature map, we can reduce the computational </a:t>
            </a:r>
            <a:r>
              <a:rPr lang="zh-TW" sz="1200"/>
              <a:t>cost </a:t>
            </a:r>
            <a:endParaRPr sz="1200"/>
          </a:p>
          <a:p>
            <a:pPr indent="0" lvl="0" marL="0" rtl="0" algn="l">
              <a:lnSpc>
                <a:spcPct val="100000"/>
              </a:lnSpc>
              <a:spcBef>
                <a:spcPts val="1200"/>
              </a:spcBef>
              <a:spcAft>
                <a:spcPts val="1200"/>
              </a:spcAft>
              <a:buNone/>
            </a:pPr>
            <a:r>
              <a:rPr lang="zh-TW" sz="1200"/>
              <a:t>during training and reduce the chance of overfitting.</a:t>
            </a:r>
            <a:endParaRPr sz="1200"/>
          </a:p>
        </p:txBody>
      </p:sp>
      <p:sp>
        <p:nvSpPr>
          <p:cNvPr id="296" name="Google Shape;296;p37"/>
          <p:cNvSpPr txBox="1"/>
          <p:nvPr/>
        </p:nvSpPr>
        <p:spPr>
          <a:xfrm>
            <a:off x="6340191" y="4866607"/>
            <a:ext cx="280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600"/>
              <a:t>https://www.researchgate.net/publication/340812216_Deep_Neural_Networks_on_Chip_-_A_Survey/figures?lo=1</a:t>
            </a:r>
            <a:endParaRPr sz="600"/>
          </a:p>
        </p:txBody>
      </p:sp>
      <p:pic>
        <p:nvPicPr>
          <p:cNvPr id="297" name="Google Shape;297;p37"/>
          <p:cNvPicPr preferRelativeResize="0"/>
          <p:nvPr/>
        </p:nvPicPr>
        <p:blipFill>
          <a:blip r:embed="rId3">
            <a:alphaModFix/>
          </a:blip>
          <a:stretch>
            <a:fillRect/>
          </a:stretch>
        </p:blipFill>
        <p:spPr>
          <a:xfrm>
            <a:off x="5809952" y="1703575"/>
            <a:ext cx="3006123" cy="2130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8"/>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Fully Connected </a:t>
            </a:r>
            <a:r>
              <a:rPr lang="zh-TW"/>
              <a:t>Layer</a:t>
            </a:r>
            <a:endParaRPr/>
          </a:p>
        </p:txBody>
      </p:sp>
      <p:cxnSp>
        <p:nvCxnSpPr>
          <p:cNvPr id="303" name="Google Shape;303;p38"/>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304" name="Google Shape;304;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05" name="Google Shape;305;p38"/>
          <p:cNvSpPr txBox="1"/>
          <p:nvPr>
            <p:ph idx="1" type="body"/>
          </p:nvPr>
        </p:nvSpPr>
        <p:spPr>
          <a:xfrm>
            <a:off x="359675" y="1007600"/>
            <a:ext cx="7540800" cy="7080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1200"/>
              <a:t>As the final component</a:t>
            </a:r>
            <a:r>
              <a:rPr lang="zh-TW" sz="1200"/>
              <a:t>,</a:t>
            </a:r>
            <a:r>
              <a:rPr lang="zh-TW" sz="1200"/>
              <a:t> </a:t>
            </a:r>
            <a:r>
              <a:rPr lang="zh-TW" sz="1200"/>
              <a:t>the fully connected layer receives the feature map from interleaved convolutional </a:t>
            </a:r>
            <a:endParaRPr sz="1200"/>
          </a:p>
          <a:p>
            <a:pPr indent="0" lvl="0" marL="0" rtl="0" algn="l">
              <a:lnSpc>
                <a:spcPct val="100000"/>
              </a:lnSpc>
              <a:spcBef>
                <a:spcPts val="1200"/>
              </a:spcBef>
              <a:spcAft>
                <a:spcPts val="1200"/>
              </a:spcAft>
              <a:buNone/>
            </a:pPr>
            <a:r>
              <a:rPr lang="zh-TW" sz="1200"/>
              <a:t>and pooling layers, and take advantage of these specific features to enhance the accuracy of classification.</a:t>
            </a:r>
            <a:endParaRPr sz="1200"/>
          </a:p>
        </p:txBody>
      </p:sp>
      <p:sp>
        <p:nvSpPr>
          <p:cNvPr id="306" name="Google Shape;306;p38"/>
          <p:cNvSpPr txBox="1"/>
          <p:nvPr/>
        </p:nvSpPr>
        <p:spPr>
          <a:xfrm>
            <a:off x="6340191" y="4866607"/>
            <a:ext cx="280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600"/>
              <a:t>https://www.bouvet.no/bouvet-deler/understanding-convolutional-neural-networks-part-2</a:t>
            </a:r>
            <a:endParaRPr sz="600"/>
          </a:p>
        </p:txBody>
      </p:sp>
      <p:pic>
        <p:nvPicPr>
          <p:cNvPr id="307" name="Google Shape;307;p38"/>
          <p:cNvPicPr preferRelativeResize="0"/>
          <p:nvPr/>
        </p:nvPicPr>
        <p:blipFill>
          <a:blip r:embed="rId3">
            <a:alphaModFix/>
          </a:blip>
          <a:stretch>
            <a:fillRect/>
          </a:stretch>
        </p:blipFill>
        <p:spPr>
          <a:xfrm>
            <a:off x="2352500" y="2274438"/>
            <a:ext cx="4470743" cy="1711462"/>
          </a:xfrm>
          <a:prstGeom prst="rect">
            <a:avLst/>
          </a:prstGeom>
          <a:noFill/>
          <a:ln>
            <a:noFill/>
          </a:ln>
        </p:spPr>
      </p:pic>
      <p:sp>
        <p:nvSpPr>
          <p:cNvPr id="308" name="Google Shape;308;p38"/>
          <p:cNvSpPr txBox="1"/>
          <p:nvPr>
            <p:ph idx="1" type="body"/>
          </p:nvPr>
        </p:nvSpPr>
        <p:spPr>
          <a:xfrm>
            <a:off x="2533175" y="3985900"/>
            <a:ext cx="4109400" cy="338700"/>
          </a:xfrm>
          <a:prstGeom prst="rect">
            <a:avLst/>
          </a:prstGeom>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pPr>
            <a:r>
              <a:rPr lang="zh-TW" sz="1000"/>
              <a:t>A bag’s feature maps generated from a 2D convolutional layer</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9"/>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CNN: Load Data</a:t>
            </a:r>
            <a:endParaRPr/>
          </a:p>
        </p:txBody>
      </p:sp>
      <p:cxnSp>
        <p:nvCxnSpPr>
          <p:cNvPr id="314" name="Google Shape;314;p39"/>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315" name="Google Shape;315;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16" name="Google Shape;316;p39"/>
          <p:cNvSpPr txBox="1"/>
          <p:nvPr>
            <p:ph idx="1" type="body"/>
          </p:nvPr>
        </p:nvSpPr>
        <p:spPr>
          <a:xfrm>
            <a:off x="359675" y="1007600"/>
            <a:ext cx="8456400" cy="1108200"/>
          </a:xfrm>
          <a:prstGeom prst="rect">
            <a:avLst/>
          </a:prstGeom>
        </p:spPr>
        <p:txBody>
          <a:bodyPr anchorCtr="0" anchor="t" bIns="91425" lIns="91425" spcFirstLastPara="1" rIns="91425" wrap="square" tIns="91425">
            <a:spAutoFit/>
          </a:bodyPr>
          <a:lstStyle/>
          <a:p>
            <a:pPr indent="-304800" lvl="0" marL="457200" rtl="0" algn="l">
              <a:lnSpc>
                <a:spcPct val="200000"/>
              </a:lnSpc>
              <a:spcBef>
                <a:spcPts val="0"/>
              </a:spcBef>
              <a:spcAft>
                <a:spcPts val="0"/>
              </a:spcAft>
              <a:buSzPts val="1200"/>
              <a:buChar char="●"/>
            </a:pPr>
            <a:r>
              <a:rPr lang="zh-TW" sz="1200"/>
              <a:t>This time, we use Fashion MNIST as the dataset, a MNIST-like dataset consisting of fashion images.</a:t>
            </a:r>
            <a:endParaRPr sz="1200"/>
          </a:p>
          <a:p>
            <a:pPr indent="-304800" lvl="0" marL="457200" rtl="0" algn="l">
              <a:lnSpc>
                <a:spcPct val="200000"/>
              </a:lnSpc>
              <a:spcBef>
                <a:spcPts val="0"/>
              </a:spcBef>
              <a:spcAft>
                <a:spcPts val="0"/>
              </a:spcAft>
              <a:buSzPts val="1200"/>
              <a:buChar char="●"/>
            </a:pPr>
            <a:r>
              <a:rPr lang="zh-TW" sz="1200"/>
              <a:t>The labels for </a:t>
            </a:r>
            <a:r>
              <a:rPr lang="zh-TW" sz="1200"/>
              <a:t>fashion images </a:t>
            </a:r>
            <a:r>
              <a:rPr lang="zh-TW" sz="1200"/>
              <a:t>are stored as integers, so we need to map them into their class names manually.</a:t>
            </a:r>
            <a:endParaRPr sz="1200"/>
          </a:p>
          <a:p>
            <a:pPr indent="-304800" lvl="0" marL="457200" rtl="0" algn="l">
              <a:lnSpc>
                <a:spcPct val="200000"/>
              </a:lnSpc>
              <a:spcBef>
                <a:spcPts val="0"/>
              </a:spcBef>
              <a:spcAft>
                <a:spcPts val="0"/>
              </a:spcAft>
              <a:buSzPts val="1200"/>
              <a:buChar char="●"/>
            </a:pPr>
            <a:r>
              <a:rPr lang="zh-TW" sz="1200"/>
              <a:t>The names are only used for displaying the images, not for training.</a:t>
            </a:r>
            <a:endParaRPr sz="1200"/>
          </a:p>
        </p:txBody>
      </p:sp>
      <p:sp>
        <p:nvSpPr>
          <p:cNvPr id="317" name="Google Shape;317;p39"/>
          <p:cNvSpPr txBox="1"/>
          <p:nvPr/>
        </p:nvSpPr>
        <p:spPr>
          <a:xfrm>
            <a:off x="6340191" y="4866607"/>
            <a:ext cx="280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600"/>
              <a:t>https://www.bouvet.no/bouvet-deler/understanding-convolutional-neural-networks-part-2</a:t>
            </a:r>
            <a:endParaRPr sz="600"/>
          </a:p>
        </p:txBody>
      </p:sp>
      <p:pic>
        <p:nvPicPr>
          <p:cNvPr id="318" name="Google Shape;318;p39"/>
          <p:cNvPicPr preferRelativeResize="0"/>
          <p:nvPr/>
        </p:nvPicPr>
        <p:blipFill>
          <a:blip r:embed="rId3">
            <a:alphaModFix/>
          </a:blip>
          <a:stretch>
            <a:fillRect/>
          </a:stretch>
        </p:blipFill>
        <p:spPr>
          <a:xfrm>
            <a:off x="2163575" y="2200550"/>
            <a:ext cx="4848588" cy="2427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0"/>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CNN: Show Image</a:t>
            </a:r>
            <a:endParaRPr/>
          </a:p>
        </p:txBody>
      </p:sp>
      <p:cxnSp>
        <p:nvCxnSpPr>
          <p:cNvPr id="324" name="Google Shape;324;p40"/>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325" name="Google Shape;325;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26" name="Google Shape;326;p40"/>
          <p:cNvSpPr txBox="1"/>
          <p:nvPr>
            <p:ph idx="1" type="body"/>
          </p:nvPr>
        </p:nvSpPr>
        <p:spPr>
          <a:xfrm>
            <a:off x="3819950" y="1440613"/>
            <a:ext cx="4775700" cy="3078300"/>
          </a:xfrm>
          <a:prstGeom prst="rect">
            <a:avLst/>
          </a:prstGeom>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SzPts val="1200"/>
              <a:buChar char="●"/>
            </a:pPr>
            <a:r>
              <a:rPr lang="zh-TW" sz="1200"/>
              <a:t>We create a figure with four subplot to showcase the </a:t>
            </a:r>
            <a:endParaRPr sz="1200"/>
          </a:p>
          <a:p>
            <a:pPr indent="0" lvl="0" marL="457200" rtl="0" algn="l">
              <a:lnSpc>
                <a:spcPct val="100000"/>
              </a:lnSpc>
              <a:spcBef>
                <a:spcPts val="1200"/>
              </a:spcBef>
              <a:spcAft>
                <a:spcPts val="0"/>
              </a:spcAft>
              <a:buNone/>
            </a:pPr>
            <a:r>
              <a:rPr lang="zh-TW" sz="1200"/>
              <a:t>first four images and their labels.</a:t>
            </a:r>
            <a:endParaRPr sz="1200"/>
          </a:p>
          <a:p>
            <a:pPr indent="0" lvl="0" marL="457200" rtl="0" algn="l">
              <a:lnSpc>
                <a:spcPct val="100000"/>
              </a:lnSpc>
              <a:spcBef>
                <a:spcPts val="1200"/>
              </a:spcBef>
              <a:spcAft>
                <a:spcPts val="0"/>
              </a:spcAft>
              <a:buNone/>
            </a:pPr>
            <a:r>
              <a:t/>
            </a:r>
            <a:endParaRPr sz="1200"/>
          </a:p>
          <a:p>
            <a:pPr indent="-304800" lvl="0" marL="457200" rtl="0" algn="l">
              <a:lnSpc>
                <a:spcPct val="100000"/>
              </a:lnSpc>
              <a:spcBef>
                <a:spcPts val="1200"/>
              </a:spcBef>
              <a:spcAft>
                <a:spcPts val="0"/>
              </a:spcAft>
              <a:buSzPts val="1200"/>
              <a:buChar char="●"/>
            </a:pPr>
            <a:r>
              <a:rPr lang="zh-TW" sz="1200"/>
              <a:t>A subplot is created using plt.subplot(row, column, index</a:t>
            </a:r>
            <a:r>
              <a:rPr lang="zh-TW" sz="1200"/>
              <a:t>), </a:t>
            </a:r>
            <a:endParaRPr sz="1200"/>
          </a:p>
          <a:p>
            <a:pPr indent="0" lvl="0" marL="457200" rtl="0" algn="l">
              <a:lnSpc>
                <a:spcPct val="100000"/>
              </a:lnSpc>
              <a:spcBef>
                <a:spcPts val="1200"/>
              </a:spcBef>
              <a:spcAft>
                <a:spcPts val="0"/>
              </a:spcAft>
              <a:buNone/>
            </a:pPr>
            <a:r>
              <a:rPr lang="zh-TW" sz="1200"/>
              <a:t>and the titles can be set using plt.title().</a:t>
            </a:r>
            <a:endParaRPr sz="1200"/>
          </a:p>
          <a:p>
            <a:pPr indent="0" lvl="0" marL="457200" rtl="0" algn="l">
              <a:lnSpc>
                <a:spcPct val="100000"/>
              </a:lnSpc>
              <a:spcBef>
                <a:spcPts val="1200"/>
              </a:spcBef>
              <a:spcAft>
                <a:spcPts val="0"/>
              </a:spcAft>
              <a:buNone/>
            </a:pPr>
            <a:r>
              <a:t/>
            </a:r>
            <a:endParaRPr sz="1200"/>
          </a:p>
          <a:p>
            <a:pPr indent="-304800" lvl="0" marL="457200" rtl="0" algn="l">
              <a:lnSpc>
                <a:spcPct val="100000"/>
              </a:lnSpc>
              <a:spcBef>
                <a:spcPts val="1200"/>
              </a:spcBef>
              <a:spcAft>
                <a:spcPts val="0"/>
              </a:spcAft>
              <a:buSzPts val="1200"/>
              <a:buChar char="●"/>
            </a:pPr>
            <a:r>
              <a:rPr lang="zh-TW" sz="1200"/>
              <a:t>The color mapping argument “gray” is simply the inverse of </a:t>
            </a:r>
            <a:endParaRPr sz="1200"/>
          </a:p>
          <a:p>
            <a:pPr indent="0" lvl="0" marL="457200" rtl="0" algn="l">
              <a:lnSpc>
                <a:spcPct val="100000"/>
              </a:lnSpc>
              <a:spcBef>
                <a:spcPts val="1200"/>
              </a:spcBef>
              <a:spcAft>
                <a:spcPts val="0"/>
              </a:spcAft>
              <a:buNone/>
            </a:pPr>
            <a:r>
              <a:rPr lang="zh-TW" sz="1200"/>
              <a:t>“binary” used in the previous section, both of them will </a:t>
            </a:r>
            <a:endParaRPr sz="1200"/>
          </a:p>
          <a:p>
            <a:pPr indent="0" lvl="0" marL="457200" rtl="0" algn="l">
              <a:lnSpc>
                <a:spcPct val="100000"/>
              </a:lnSpc>
              <a:spcBef>
                <a:spcPts val="1200"/>
              </a:spcBef>
              <a:spcAft>
                <a:spcPts val="1200"/>
              </a:spcAft>
              <a:buNone/>
            </a:pPr>
            <a:r>
              <a:rPr lang="zh-TW" sz="1200"/>
              <a:t>convert the input matrix into a grayscale image.</a:t>
            </a:r>
            <a:endParaRPr sz="1200"/>
          </a:p>
        </p:txBody>
      </p:sp>
      <p:sp>
        <p:nvSpPr>
          <p:cNvPr id="327" name="Google Shape;327;p40"/>
          <p:cNvSpPr txBox="1"/>
          <p:nvPr/>
        </p:nvSpPr>
        <p:spPr>
          <a:xfrm>
            <a:off x="6340191" y="4866607"/>
            <a:ext cx="280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600"/>
              <a:t>https://www.bouvet.no/bouvet-deler/understanding-convolutional-neural-networks-part-2</a:t>
            </a:r>
            <a:endParaRPr sz="600"/>
          </a:p>
        </p:txBody>
      </p:sp>
      <p:pic>
        <p:nvPicPr>
          <p:cNvPr id="328" name="Google Shape;328;p40"/>
          <p:cNvPicPr preferRelativeResize="0"/>
          <p:nvPr/>
        </p:nvPicPr>
        <p:blipFill>
          <a:blip r:embed="rId3">
            <a:alphaModFix/>
          </a:blip>
          <a:stretch>
            <a:fillRect/>
          </a:stretch>
        </p:blipFill>
        <p:spPr>
          <a:xfrm>
            <a:off x="359675" y="889975"/>
            <a:ext cx="3023424" cy="4084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1"/>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CNN: Model Construction</a:t>
            </a:r>
            <a:endParaRPr/>
          </a:p>
        </p:txBody>
      </p:sp>
      <p:cxnSp>
        <p:nvCxnSpPr>
          <p:cNvPr id="334" name="Google Shape;334;p41"/>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335" name="Google Shape;335;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36" name="Google Shape;336;p41"/>
          <p:cNvSpPr txBox="1"/>
          <p:nvPr>
            <p:ph idx="1" type="body"/>
          </p:nvPr>
        </p:nvSpPr>
        <p:spPr>
          <a:xfrm>
            <a:off x="3765000" y="1392913"/>
            <a:ext cx="5067300" cy="3078300"/>
          </a:xfrm>
          <a:prstGeom prst="rect">
            <a:avLst/>
          </a:prstGeom>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SzPts val="1200"/>
              <a:buChar char="●"/>
            </a:pPr>
            <a:r>
              <a:rPr lang="zh-TW" sz="1200"/>
              <a:t>T</a:t>
            </a:r>
            <a:r>
              <a:rPr lang="zh-TW" sz="1200"/>
              <a:t>he shape of a single data must be specified in the input layer, </a:t>
            </a:r>
            <a:endParaRPr sz="1200"/>
          </a:p>
          <a:p>
            <a:pPr indent="0" lvl="0" marL="457200" rtl="0" algn="l">
              <a:lnSpc>
                <a:spcPct val="100000"/>
              </a:lnSpc>
              <a:spcBef>
                <a:spcPts val="1200"/>
              </a:spcBef>
              <a:spcAft>
                <a:spcPts val="0"/>
              </a:spcAft>
              <a:buNone/>
            </a:pPr>
            <a:r>
              <a:rPr lang="zh-TW" sz="1200"/>
              <a:t>which is a 28 * 28 single channel image.</a:t>
            </a:r>
            <a:endParaRPr sz="1200"/>
          </a:p>
          <a:p>
            <a:pPr indent="0" lvl="0" marL="0" rtl="0" algn="l">
              <a:lnSpc>
                <a:spcPct val="100000"/>
              </a:lnSpc>
              <a:spcBef>
                <a:spcPts val="1200"/>
              </a:spcBef>
              <a:spcAft>
                <a:spcPts val="0"/>
              </a:spcAft>
              <a:buNone/>
            </a:pPr>
            <a:r>
              <a:t/>
            </a:r>
            <a:endParaRPr sz="1200"/>
          </a:p>
          <a:p>
            <a:pPr indent="-304800" lvl="0" marL="457200" rtl="0" algn="l">
              <a:lnSpc>
                <a:spcPct val="100000"/>
              </a:lnSpc>
              <a:spcBef>
                <a:spcPts val="1200"/>
              </a:spcBef>
              <a:spcAft>
                <a:spcPts val="0"/>
              </a:spcAft>
              <a:buSzPts val="1200"/>
              <a:buChar char="●"/>
            </a:pPr>
            <a:r>
              <a:rPr lang="zh-TW" sz="1200"/>
              <a:t>Each 2D convolutional layer has </a:t>
            </a:r>
            <a:r>
              <a:rPr lang="zh-TW" sz="1200"/>
              <a:t>eight 3 * 3 filters and a ReLU </a:t>
            </a:r>
            <a:endParaRPr sz="1200"/>
          </a:p>
          <a:p>
            <a:pPr indent="0" lvl="0" marL="457200" rtl="0" algn="l">
              <a:lnSpc>
                <a:spcPct val="100000"/>
              </a:lnSpc>
              <a:spcBef>
                <a:spcPts val="1200"/>
              </a:spcBef>
              <a:spcAft>
                <a:spcPts val="0"/>
              </a:spcAft>
              <a:buNone/>
            </a:pPr>
            <a:r>
              <a:rPr lang="zh-TW" sz="1200"/>
              <a:t>function as the activation function.</a:t>
            </a:r>
            <a:endParaRPr sz="1200"/>
          </a:p>
          <a:p>
            <a:pPr indent="0" lvl="0" marL="0" rtl="0" algn="l">
              <a:lnSpc>
                <a:spcPct val="100000"/>
              </a:lnSpc>
              <a:spcBef>
                <a:spcPts val="1200"/>
              </a:spcBef>
              <a:spcAft>
                <a:spcPts val="0"/>
              </a:spcAft>
              <a:buNone/>
            </a:pPr>
            <a:r>
              <a:t/>
            </a:r>
            <a:endParaRPr sz="1200"/>
          </a:p>
          <a:p>
            <a:pPr indent="-304800" lvl="0" marL="457200" rtl="0" algn="l">
              <a:lnSpc>
                <a:spcPct val="100000"/>
              </a:lnSpc>
              <a:spcBef>
                <a:spcPts val="1200"/>
              </a:spcBef>
              <a:spcAft>
                <a:spcPts val="0"/>
              </a:spcAft>
              <a:buSzPts val="1200"/>
              <a:buChar char="●"/>
            </a:pPr>
            <a:r>
              <a:rPr lang="zh-TW" sz="1200"/>
              <a:t>The “padding” option is set to “same” to enable zero padding in a </a:t>
            </a:r>
            <a:endParaRPr sz="1200"/>
          </a:p>
          <a:p>
            <a:pPr indent="0" lvl="0" marL="457200" rtl="0" algn="l">
              <a:lnSpc>
                <a:spcPct val="100000"/>
              </a:lnSpc>
              <a:spcBef>
                <a:spcPts val="1200"/>
              </a:spcBef>
              <a:spcAft>
                <a:spcPts val="0"/>
              </a:spcAft>
              <a:buNone/>
            </a:pPr>
            <a:r>
              <a:rPr lang="zh-TW" sz="1200"/>
              <a:t>convolutional layer.</a:t>
            </a:r>
            <a:endParaRPr sz="1200"/>
          </a:p>
          <a:p>
            <a:pPr indent="0" lvl="0" marL="0" rtl="0" algn="l">
              <a:lnSpc>
                <a:spcPct val="100000"/>
              </a:lnSpc>
              <a:spcBef>
                <a:spcPts val="1200"/>
              </a:spcBef>
              <a:spcAft>
                <a:spcPts val="1200"/>
              </a:spcAft>
              <a:buNone/>
            </a:pPr>
            <a:r>
              <a:t/>
            </a:r>
            <a:endParaRPr sz="1200"/>
          </a:p>
        </p:txBody>
      </p:sp>
      <p:pic>
        <p:nvPicPr>
          <p:cNvPr id="337" name="Google Shape;337;p41"/>
          <p:cNvPicPr preferRelativeResize="0"/>
          <p:nvPr/>
        </p:nvPicPr>
        <p:blipFill>
          <a:blip r:embed="rId3">
            <a:alphaModFix/>
          </a:blip>
          <a:stretch>
            <a:fillRect/>
          </a:stretch>
        </p:blipFill>
        <p:spPr>
          <a:xfrm>
            <a:off x="359675" y="889975"/>
            <a:ext cx="3204808" cy="40841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Artificial Neural Network</a:t>
            </a:r>
            <a:endParaRPr/>
          </a:p>
        </p:txBody>
      </p:sp>
      <p:cxnSp>
        <p:nvCxnSpPr>
          <p:cNvPr id="69" name="Google Shape;69;p15"/>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70" name="Google Shape;70;p15"/>
          <p:cNvSpPr txBox="1"/>
          <p:nvPr>
            <p:ph idx="1" type="body"/>
          </p:nvPr>
        </p:nvSpPr>
        <p:spPr>
          <a:xfrm>
            <a:off x="359675" y="1053200"/>
            <a:ext cx="6862800" cy="27399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1200"/>
              <a:t>Artificial Neural Network have several aliases, such as Neural Network, Neural Net, ANN, or NN.</a:t>
            </a:r>
            <a:endParaRPr sz="1200"/>
          </a:p>
          <a:p>
            <a:pPr indent="0" lvl="0" marL="0" rtl="0" algn="l">
              <a:lnSpc>
                <a:spcPct val="100000"/>
              </a:lnSpc>
              <a:spcBef>
                <a:spcPts val="1200"/>
              </a:spcBef>
              <a:spcAft>
                <a:spcPts val="0"/>
              </a:spcAft>
              <a:buClr>
                <a:schemeClr val="dk1"/>
              </a:buClr>
              <a:buSzPts val="1100"/>
              <a:buFont typeface="Arial"/>
              <a:buNone/>
            </a:pPr>
            <a:r>
              <a:t/>
            </a:r>
            <a:endParaRPr sz="1200"/>
          </a:p>
          <a:p>
            <a:pPr indent="0" lvl="0" marL="0" rtl="0" algn="l">
              <a:lnSpc>
                <a:spcPct val="100000"/>
              </a:lnSpc>
              <a:spcBef>
                <a:spcPts val="1200"/>
              </a:spcBef>
              <a:spcAft>
                <a:spcPts val="0"/>
              </a:spcAft>
              <a:buNone/>
            </a:pPr>
            <a:r>
              <a:rPr lang="zh-TW" sz="1200"/>
              <a:t>In biological neural network, neurons communicate through synapses by sending electrical signal. </a:t>
            </a:r>
            <a:endParaRPr sz="1200"/>
          </a:p>
          <a:p>
            <a:pPr indent="0" lvl="0" marL="0" rtl="0" algn="l">
              <a:lnSpc>
                <a:spcPct val="100000"/>
              </a:lnSpc>
              <a:spcBef>
                <a:spcPts val="1200"/>
              </a:spcBef>
              <a:spcAft>
                <a:spcPts val="0"/>
              </a:spcAft>
              <a:buNone/>
            </a:pPr>
            <a:r>
              <a:rPr lang="zh-TW" sz="1200"/>
              <a:t>In NN, neurons are simulated using mathematical functions called “artificial neurons” and are </a:t>
            </a:r>
            <a:endParaRPr sz="1200"/>
          </a:p>
          <a:p>
            <a:pPr indent="0" lvl="0" marL="0" rtl="0" algn="l">
              <a:lnSpc>
                <a:spcPct val="100000"/>
              </a:lnSpc>
              <a:spcBef>
                <a:spcPts val="1200"/>
              </a:spcBef>
              <a:spcAft>
                <a:spcPts val="0"/>
              </a:spcAft>
              <a:buNone/>
            </a:pPr>
            <a:r>
              <a:rPr lang="zh-TW" sz="1200"/>
              <a:t>connected for signal transportation based on the functions’ inputs and outputs.</a:t>
            </a:r>
            <a:endParaRPr sz="1200"/>
          </a:p>
          <a:p>
            <a:pPr indent="0" lvl="0" marL="0" rtl="0" algn="l">
              <a:lnSpc>
                <a:spcPct val="100000"/>
              </a:lnSpc>
              <a:spcBef>
                <a:spcPts val="1200"/>
              </a:spcBef>
              <a:spcAft>
                <a:spcPts val="0"/>
              </a:spcAft>
              <a:buNone/>
            </a:pPr>
            <a:r>
              <a:t/>
            </a:r>
            <a:endParaRPr sz="1200"/>
          </a:p>
          <a:p>
            <a:pPr indent="0" lvl="0" marL="0" rtl="0" algn="l">
              <a:lnSpc>
                <a:spcPct val="100000"/>
              </a:lnSpc>
              <a:spcBef>
                <a:spcPts val="1200"/>
              </a:spcBef>
              <a:spcAft>
                <a:spcPts val="0"/>
              </a:spcAft>
              <a:buNone/>
            </a:pPr>
            <a:r>
              <a:rPr lang="zh-TW" sz="1200"/>
              <a:t>After being “activated” by other neurons, a neuron will propagates the result to the neighboring </a:t>
            </a:r>
            <a:endParaRPr sz="1200"/>
          </a:p>
          <a:p>
            <a:pPr indent="0" lvl="0" marL="0" rtl="0" algn="l">
              <a:lnSpc>
                <a:spcPct val="100000"/>
              </a:lnSpc>
              <a:spcBef>
                <a:spcPts val="1200"/>
              </a:spcBef>
              <a:spcAft>
                <a:spcPts val="1200"/>
              </a:spcAft>
              <a:buNone/>
            </a:pPr>
            <a:r>
              <a:rPr lang="zh-TW" sz="1200"/>
              <a:t>neurons, this is the fundamental </a:t>
            </a:r>
            <a:r>
              <a:rPr lang="zh-TW" sz="1200"/>
              <a:t>concept</a:t>
            </a:r>
            <a:r>
              <a:rPr lang="zh-TW" sz="1200"/>
              <a:t> of how a NN learns and evolves from mistakes</a:t>
            </a:r>
            <a:r>
              <a:rPr lang="zh-TW" sz="1200"/>
              <a:t> effectively</a:t>
            </a:r>
            <a:r>
              <a:rPr lang="zh-TW" sz="1200"/>
              <a:t>.</a:t>
            </a:r>
            <a:endParaRPr sz="1200"/>
          </a:p>
        </p:txBody>
      </p:sp>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2"/>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CNN: Compile and Train Model</a:t>
            </a:r>
            <a:endParaRPr/>
          </a:p>
        </p:txBody>
      </p:sp>
      <p:cxnSp>
        <p:nvCxnSpPr>
          <p:cNvPr id="343" name="Google Shape;343;p42"/>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344" name="Google Shape;344;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45" name="Google Shape;345;p42"/>
          <p:cNvSpPr txBox="1"/>
          <p:nvPr>
            <p:ph idx="1" type="body"/>
          </p:nvPr>
        </p:nvSpPr>
        <p:spPr>
          <a:xfrm>
            <a:off x="359675" y="1007600"/>
            <a:ext cx="8456400" cy="369300"/>
          </a:xfrm>
          <a:prstGeom prst="rect">
            <a:avLst/>
          </a:prstGeom>
        </p:spPr>
        <p:txBody>
          <a:bodyPr anchorCtr="0" anchor="t" bIns="91425" lIns="91425" spcFirstLastPara="1" rIns="91425" wrap="square" tIns="91425">
            <a:spAutoFit/>
          </a:bodyPr>
          <a:lstStyle/>
          <a:p>
            <a:pPr indent="-304800" lvl="0" marL="457200" rtl="0" algn="l">
              <a:lnSpc>
                <a:spcPct val="200000"/>
              </a:lnSpc>
              <a:spcBef>
                <a:spcPts val="0"/>
              </a:spcBef>
              <a:spcAft>
                <a:spcPts val="0"/>
              </a:spcAft>
              <a:buSzPts val="1200"/>
              <a:buChar char="●"/>
            </a:pPr>
            <a:r>
              <a:rPr lang="zh-TW" sz="1200"/>
              <a:t>The testing data is also used as validation data to record the change of loss and accuray during model training.</a:t>
            </a:r>
            <a:endParaRPr sz="1200"/>
          </a:p>
        </p:txBody>
      </p:sp>
      <p:pic>
        <p:nvPicPr>
          <p:cNvPr id="346" name="Google Shape;346;p42"/>
          <p:cNvPicPr preferRelativeResize="0"/>
          <p:nvPr/>
        </p:nvPicPr>
        <p:blipFill>
          <a:blip r:embed="rId3">
            <a:alphaModFix/>
          </a:blip>
          <a:stretch>
            <a:fillRect/>
          </a:stretch>
        </p:blipFill>
        <p:spPr>
          <a:xfrm>
            <a:off x="1744450" y="1699400"/>
            <a:ext cx="5655100" cy="30120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3"/>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CNN: Result</a:t>
            </a:r>
            <a:endParaRPr/>
          </a:p>
        </p:txBody>
      </p:sp>
      <p:cxnSp>
        <p:nvCxnSpPr>
          <p:cNvPr id="352" name="Google Shape;352;p43"/>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353" name="Google Shape;353;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54" name="Google Shape;354;p43"/>
          <p:cNvSpPr txBox="1"/>
          <p:nvPr>
            <p:ph idx="1" type="body"/>
          </p:nvPr>
        </p:nvSpPr>
        <p:spPr>
          <a:xfrm>
            <a:off x="359675" y="1007600"/>
            <a:ext cx="8456400" cy="738900"/>
          </a:xfrm>
          <a:prstGeom prst="rect">
            <a:avLst/>
          </a:prstGeom>
        </p:spPr>
        <p:txBody>
          <a:bodyPr anchorCtr="0" anchor="t" bIns="91425" lIns="91425" spcFirstLastPara="1" rIns="91425" wrap="square" tIns="91425">
            <a:spAutoFit/>
          </a:bodyPr>
          <a:lstStyle/>
          <a:p>
            <a:pPr indent="-304800" lvl="0" marL="457200" rtl="0" algn="l">
              <a:lnSpc>
                <a:spcPct val="200000"/>
              </a:lnSpc>
              <a:spcBef>
                <a:spcPts val="0"/>
              </a:spcBef>
              <a:spcAft>
                <a:spcPts val="0"/>
              </a:spcAft>
              <a:buSzPts val="1200"/>
              <a:buChar char="●"/>
            </a:pPr>
            <a:r>
              <a:rPr lang="zh-TW" sz="1200"/>
              <a:t>The validation data is not involved in weight update; it’s used to assess the model’s performance on unseen data.</a:t>
            </a:r>
            <a:endParaRPr sz="1200"/>
          </a:p>
          <a:p>
            <a:pPr indent="-304800" lvl="0" marL="457200" rtl="0" algn="l">
              <a:lnSpc>
                <a:spcPct val="200000"/>
              </a:lnSpc>
              <a:spcBef>
                <a:spcPts val="0"/>
              </a:spcBef>
              <a:spcAft>
                <a:spcPts val="0"/>
              </a:spcAft>
              <a:buSzPts val="1200"/>
              <a:buChar char="●"/>
            </a:pPr>
            <a:r>
              <a:rPr lang="zh-TW" sz="1200"/>
              <a:t>The validation accuracy fluctuates due to the size of the validation set, the number of epochs, or the batch size.</a:t>
            </a:r>
            <a:endParaRPr sz="1200"/>
          </a:p>
        </p:txBody>
      </p:sp>
      <p:pic>
        <p:nvPicPr>
          <p:cNvPr id="355" name="Google Shape;355;p43"/>
          <p:cNvPicPr preferRelativeResize="0"/>
          <p:nvPr/>
        </p:nvPicPr>
        <p:blipFill>
          <a:blip r:embed="rId3">
            <a:alphaModFix/>
          </a:blip>
          <a:stretch>
            <a:fillRect/>
          </a:stretch>
        </p:blipFill>
        <p:spPr>
          <a:xfrm>
            <a:off x="4798985" y="1746500"/>
            <a:ext cx="2964048" cy="3092200"/>
          </a:xfrm>
          <a:prstGeom prst="rect">
            <a:avLst/>
          </a:prstGeom>
          <a:noFill/>
          <a:ln>
            <a:noFill/>
          </a:ln>
        </p:spPr>
      </p:pic>
      <p:pic>
        <p:nvPicPr>
          <p:cNvPr id="356" name="Google Shape;356;p43"/>
          <p:cNvPicPr preferRelativeResize="0"/>
          <p:nvPr/>
        </p:nvPicPr>
        <p:blipFill>
          <a:blip r:embed="rId4">
            <a:alphaModFix/>
          </a:blip>
          <a:stretch>
            <a:fillRect/>
          </a:stretch>
        </p:blipFill>
        <p:spPr>
          <a:xfrm>
            <a:off x="1412725" y="1746500"/>
            <a:ext cx="2818050" cy="30922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4"/>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RGB Image Color Channel</a:t>
            </a:r>
            <a:endParaRPr/>
          </a:p>
        </p:txBody>
      </p:sp>
      <p:cxnSp>
        <p:nvCxnSpPr>
          <p:cNvPr id="362" name="Google Shape;362;p44"/>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363" name="Google Shape;363;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64" name="Google Shape;364;p44"/>
          <p:cNvSpPr txBox="1"/>
          <p:nvPr>
            <p:ph idx="1" type="body"/>
          </p:nvPr>
        </p:nvSpPr>
        <p:spPr>
          <a:xfrm>
            <a:off x="359675" y="1007600"/>
            <a:ext cx="6862800" cy="26781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TW" sz="1200"/>
              <a:t>1. Grayscale Image</a:t>
            </a:r>
            <a:endParaRPr b="1" sz="1200"/>
          </a:p>
          <a:p>
            <a:pPr indent="-304800" lvl="0" marL="457200" rtl="0" algn="l">
              <a:lnSpc>
                <a:spcPct val="200000"/>
              </a:lnSpc>
              <a:spcBef>
                <a:spcPts val="1200"/>
              </a:spcBef>
              <a:spcAft>
                <a:spcPts val="0"/>
              </a:spcAft>
              <a:buSzPts val="1200"/>
              <a:buChar char="●"/>
            </a:pPr>
            <a:r>
              <a:rPr lang="zh-TW" sz="1200"/>
              <a:t>Single channel</a:t>
            </a:r>
            <a:endParaRPr sz="1200"/>
          </a:p>
          <a:p>
            <a:pPr indent="-304800" lvl="0" marL="457200" rtl="0" algn="l">
              <a:lnSpc>
                <a:spcPct val="200000"/>
              </a:lnSpc>
              <a:spcBef>
                <a:spcPts val="0"/>
              </a:spcBef>
              <a:spcAft>
                <a:spcPts val="0"/>
              </a:spcAft>
              <a:buSzPts val="1200"/>
              <a:buChar char="●"/>
            </a:pPr>
            <a:r>
              <a:rPr lang="zh-TW" sz="1200"/>
              <a:t>Pixel Value ranges from 0 to 255</a:t>
            </a:r>
            <a:endParaRPr sz="1200"/>
          </a:p>
          <a:p>
            <a:pPr indent="0" lvl="0" marL="0" rtl="0" algn="l">
              <a:lnSpc>
                <a:spcPct val="100000"/>
              </a:lnSpc>
              <a:spcBef>
                <a:spcPts val="1200"/>
              </a:spcBef>
              <a:spcAft>
                <a:spcPts val="0"/>
              </a:spcAft>
              <a:buNone/>
            </a:pPr>
            <a:r>
              <a:rPr b="1" lang="zh-TW" sz="1200"/>
              <a:t>2. RGB Image</a:t>
            </a:r>
            <a:endParaRPr b="1" sz="1200"/>
          </a:p>
          <a:p>
            <a:pPr indent="-304800" lvl="0" marL="457200" rtl="0" algn="l">
              <a:lnSpc>
                <a:spcPct val="200000"/>
              </a:lnSpc>
              <a:spcBef>
                <a:spcPts val="1200"/>
              </a:spcBef>
              <a:spcAft>
                <a:spcPts val="0"/>
              </a:spcAft>
              <a:buSzPts val="1200"/>
              <a:buChar char="●"/>
            </a:pPr>
            <a:r>
              <a:rPr lang="zh-TW" sz="1200"/>
              <a:t>Three channels: red, green, and blue</a:t>
            </a:r>
            <a:endParaRPr sz="1200"/>
          </a:p>
          <a:p>
            <a:pPr indent="-304800" lvl="0" marL="457200" rtl="0" algn="l">
              <a:lnSpc>
                <a:spcPct val="200000"/>
              </a:lnSpc>
              <a:spcBef>
                <a:spcPts val="0"/>
              </a:spcBef>
              <a:spcAft>
                <a:spcPts val="0"/>
              </a:spcAft>
              <a:buSzPts val="1200"/>
              <a:buChar char="●"/>
            </a:pPr>
            <a:r>
              <a:rPr lang="zh-TW" sz="1200"/>
              <a:t>A single pixel is a 3-tuple: (r, g, b)</a:t>
            </a:r>
            <a:endParaRPr sz="1200"/>
          </a:p>
          <a:p>
            <a:pPr indent="-304800" lvl="0" marL="457200" rtl="0" algn="l">
              <a:lnSpc>
                <a:spcPct val="200000"/>
              </a:lnSpc>
              <a:spcBef>
                <a:spcPts val="0"/>
              </a:spcBef>
              <a:spcAft>
                <a:spcPts val="0"/>
              </a:spcAft>
              <a:buSzPts val="1200"/>
              <a:buChar char="●"/>
            </a:pPr>
            <a:r>
              <a:rPr lang="zh-TW" sz="1200"/>
              <a:t>Each channel’s value range from 0 to 255</a:t>
            </a:r>
            <a:endParaRPr sz="1200"/>
          </a:p>
        </p:txBody>
      </p:sp>
      <p:sp>
        <p:nvSpPr>
          <p:cNvPr id="365" name="Google Shape;365;p44"/>
          <p:cNvSpPr txBox="1"/>
          <p:nvPr/>
        </p:nvSpPr>
        <p:spPr>
          <a:xfrm>
            <a:off x="6340191" y="4866607"/>
            <a:ext cx="28038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600"/>
              <a:t>https://e2eml.school/convert_rgb_to_grayscale</a:t>
            </a:r>
            <a:endParaRPr sz="600"/>
          </a:p>
        </p:txBody>
      </p:sp>
      <p:pic>
        <p:nvPicPr>
          <p:cNvPr id="366" name="Google Shape;366;p44"/>
          <p:cNvPicPr preferRelativeResize="0"/>
          <p:nvPr/>
        </p:nvPicPr>
        <p:blipFill>
          <a:blip r:embed="rId3">
            <a:alphaModFix/>
          </a:blip>
          <a:stretch>
            <a:fillRect/>
          </a:stretch>
        </p:blipFill>
        <p:spPr>
          <a:xfrm>
            <a:off x="5205875" y="1311150"/>
            <a:ext cx="2929674" cy="28110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5"/>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CNN: Load and Visualize Cifar-10 Dataset</a:t>
            </a:r>
            <a:endParaRPr/>
          </a:p>
        </p:txBody>
      </p:sp>
      <p:cxnSp>
        <p:nvCxnSpPr>
          <p:cNvPr id="372" name="Google Shape;372;p45"/>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373" name="Google Shape;373;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374" name="Google Shape;374;p45"/>
          <p:cNvPicPr preferRelativeResize="0"/>
          <p:nvPr/>
        </p:nvPicPr>
        <p:blipFill rotWithShape="1">
          <a:blip r:embed="rId3">
            <a:alphaModFix/>
          </a:blip>
          <a:srcRect b="75165" l="0" r="0" t="0"/>
          <a:stretch/>
        </p:blipFill>
        <p:spPr>
          <a:xfrm>
            <a:off x="359675" y="1090825"/>
            <a:ext cx="3922476" cy="1273451"/>
          </a:xfrm>
          <a:prstGeom prst="rect">
            <a:avLst/>
          </a:prstGeom>
          <a:noFill/>
          <a:ln>
            <a:noFill/>
          </a:ln>
        </p:spPr>
      </p:pic>
      <p:pic>
        <p:nvPicPr>
          <p:cNvPr id="375" name="Google Shape;375;p45"/>
          <p:cNvPicPr preferRelativeResize="0"/>
          <p:nvPr/>
        </p:nvPicPr>
        <p:blipFill rotWithShape="1">
          <a:blip r:embed="rId3">
            <a:alphaModFix/>
          </a:blip>
          <a:srcRect b="0" l="0" r="0" t="25991"/>
          <a:stretch/>
        </p:blipFill>
        <p:spPr>
          <a:xfrm>
            <a:off x="4572000" y="1090825"/>
            <a:ext cx="3922476" cy="3794951"/>
          </a:xfrm>
          <a:prstGeom prst="rect">
            <a:avLst/>
          </a:prstGeom>
          <a:noFill/>
          <a:ln>
            <a:noFill/>
          </a:ln>
        </p:spPr>
      </p:pic>
      <p:sp>
        <p:nvSpPr>
          <p:cNvPr id="376" name="Google Shape;376;p45"/>
          <p:cNvSpPr txBox="1"/>
          <p:nvPr>
            <p:ph idx="1" type="body"/>
          </p:nvPr>
        </p:nvSpPr>
        <p:spPr>
          <a:xfrm>
            <a:off x="359675" y="2626075"/>
            <a:ext cx="4592100" cy="1723800"/>
          </a:xfrm>
          <a:prstGeom prst="rect">
            <a:avLst/>
          </a:prstGeom>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SzPts val="1200"/>
              <a:buChar char="●"/>
            </a:pPr>
            <a:r>
              <a:rPr lang="zh-TW" sz="1200"/>
              <a:t>We use Cifar-10 dataset to demonstrate how a </a:t>
            </a:r>
            <a:endParaRPr sz="1200"/>
          </a:p>
          <a:p>
            <a:pPr indent="0" lvl="0" marL="457200" rtl="0" algn="l">
              <a:lnSpc>
                <a:spcPct val="100000"/>
              </a:lnSpc>
              <a:spcBef>
                <a:spcPts val="1200"/>
              </a:spcBef>
              <a:spcAft>
                <a:spcPts val="0"/>
              </a:spcAft>
              <a:buNone/>
            </a:pPr>
            <a:r>
              <a:rPr lang="zh-TW" sz="1200"/>
              <a:t>CNN model processes RGB images.</a:t>
            </a:r>
            <a:endParaRPr sz="1200"/>
          </a:p>
          <a:p>
            <a:pPr indent="0" lvl="0" marL="457200" rtl="0" algn="l">
              <a:lnSpc>
                <a:spcPct val="100000"/>
              </a:lnSpc>
              <a:spcBef>
                <a:spcPts val="1200"/>
              </a:spcBef>
              <a:spcAft>
                <a:spcPts val="0"/>
              </a:spcAft>
              <a:buNone/>
            </a:pPr>
            <a:r>
              <a:t/>
            </a:r>
            <a:endParaRPr sz="1200"/>
          </a:p>
          <a:p>
            <a:pPr indent="-304800" lvl="0" marL="457200" rtl="0" algn="l">
              <a:lnSpc>
                <a:spcPct val="100000"/>
              </a:lnSpc>
              <a:spcBef>
                <a:spcPts val="1200"/>
              </a:spcBef>
              <a:spcAft>
                <a:spcPts val="0"/>
              </a:spcAft>
              <a:buSzPts val="1200"/>
              <a:buChar char="●"/>
            </a:pPr>
            <a:r>
              <a:rPr lang="zh-TW" sz="1200"/>
              <a:t>The shape of a single image is (32, 32, 3), a 32 * 32 </a:t>
            </a:r>
            <a:endParaRPr sz="1200"/>
          </a:p>
          <a:p>
            <a:pPr indent="0" lvl="0" marL="457200" rtl="0" algn="l">
              <a:lnSpc>
                <a:spcPct val="100000"/>
              </a:lnSpc>
              <a:spcBef>
                <a:spcPts val="1200"/>
              </a:spcBef>
              <a:spcAft>
                <a:spcPts val="1200"/>
              </a:spcAft>
              <a:buNone/>
            </a:pPr>
            <a:r>
              <a:rPr lang="zh-TW" sz="1200"/>
              <a:t>image with three color channels R, G and B. </a:t>
            </a:r>
            <a:endParaRPr sz="1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6"/>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CNN: Model Construction</a:t>
            </a:r>
            <a:endParaRPr/>
          </a:p>
        </p:txBody>
      </p:sp>
      <p:cxnSp>
        <p:nvCxnSpPr>
          <p:cNvPr id="382" name="Google Shape;382;p46"/>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383" name="Google Shape;383;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384" name="Google Shape;384;p46"/>
          <p:cNvPicPr preferRelativeResize="0"/>
          <p:nvPr/>
        </p:nvPicPr>
        <p:blipFill rotWithShape="1">
          <a:blip r:embed="rId3">
            <a:alphaModFix/>
          </a:blip>
          <a:srcRect b="59236" l="0" r="0" t="0"/>
          <a:stretch/>
        </p:blipFill>
        <p:spPr>
          <a:xfrm>
            <a:off x="2540350" y="2175500"/>
            <a:ext cx="3885724" cy="2066225"/>
          </a:xfrm>
          <a:prstGeom prst="rect">
            <a:avLst/>
          </a:prstGeom>
          <a:noFill/>
          <a:ln>
            <a:noFill/>
          </a:ln>
        </p:spPr>
      </p:pic>
      <p:sp>
        <p:nvSpPr>
          <p:cNvPr id="385" name="Google Shape;385;p46"/>
          <p:cNvSpPr txBox="1"/>
          <p:nvPr/>
        </p:nvSpPr>
        <p:spPr>
          <a:xfrm>
            <a:off x="359675" y="1039913"/>
            <a:ext cx="7998300" cy="738900"/>
          </a:xfrm>
          <a:prstGeom prst="rect">
            <a:avLst/>
          </a:prstGeom>
          <a:noFill/>
          <a:ln>
            <a:noFill/>
          </a:ln>
        </p:spPr>
        <p:txBody>
          <a:bodyPr anchorCtr="0" anchor="t" bIns="91425" lIns="91425" spcFirstLastPara="1" rIns="91425" wrap="square" tIns="91425">
            <a:spAutoFit/>
          </a:bodyPr>
          <a:lstStyle/>
          <a:p>
            <a:pPr indent="-304800" lvl="0" marL="457200" rtl="0" algn="l">
              <a:lnSpc>
                <a:spcPct val="200000"/>
              </a:lnSpc>
              <a:spcBef>
                <a:spcPts val="0"/>
              </a:spcBef>
              <a:spcAft>
                <a:spcPts val="0"/>
              </a:spcAft>
              <a:buClr>
                <a:schemeClr val="dk2"/>
              </a:buClr>
              <a:buSzPts val="1200"/>
              <a:buChar char="●"/>
            </a:pPr>
            <a:r>
              <a:rPr lang="zh-TW" sz="1200">
                <a:solidFill>
                  <a:schemeClr val="dk2"/>
                </a:solidFill>
              </a:rPr>
              <a:t>We use a similar model to see how well it performs with </a:t>
            </a:r>
            <a:r>
              <a:rPr lang="zh-TW" sz="1200">
                <a:solidFill>
                  <a:schemeClr val="dk2"/>
                </a:solidFill>
              </a:rPr>
              <a:t>RGB images.</a:t>
            </a:r>
            <a:endParaRPr sz="1200">
              <a:solidFill>
                <a:schemeClr val="dk2"/>
              </a:solidFill>
            </a:endParaRPr>
          </a:p>
          <a:p>
            <a:pPr indent="-304800" lvl="0" marL="457200" rtl="0" algn="l">
              <a:lnSpc>
                <a:spcPct val="200000"/>
              </a:lnSpc>
              <a:spcBef>
                <a:spcPts val="0"/>
              </a:spcBef>
              <a:spcAft>
                <a:spcPts val="0"/>
              </a:spcAft>
              <a:buClr>
                <a:schemeClr val="dk2"/>
              </a:buClr>
              <a:buSzPts val="1200"/>
              <a:buChar char="●"/>
            </a:pPr>
            <a:r>
              <a:rPr lang="zh-TW" sz="1200">
                <a:solidFill>
                  <a:schemeClr val="dk2"/>
                </a:solidFill>
              </a:rPr>
              <a:t>The only difference is the input shape in the input layer.</a:t>
            </a:r>
            <a:endParaRPr sz="1200">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7"/>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CNN: Result</a:t>
            </a:r>
            <a:endParaRPr/>
          </a:p>
        </p:txBody>
      </p:sp>
      <p:cxnSp>
        <p:nvCxnSpPr>
          <p:cNvPr id="391" name="Google Shape;391;p47"/>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392" name="Google Shape;392;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393" name="Google Shape;393;p47"/>
          <p:cNvPicPr preferRelativeResize="0"/>
          <p:nvPr/>
        </p:nvPicPr>
        <p:blipFill>
          <a:blip r:embed="rId3">
            <a:alphaModFix/>
          </a:blip>
          <a:stretch>
            <a:fillRect/>
          </a:stretch>
        </p:blipFill>
        <p:spPr>
          <a:xfrm>
            <a:off x="1590250" y="1963325"/>
            <a:ext cx="2866076" cy="3032525"/>
          </a:xfrm>
          <a:prstGeom prst="rect">
            <a:avLst/>
          </a:prstGeom>
          <a:noFill/>
          <a:ln>
            <a:noFill/>
          </a:ln>
        </p:spPr>
      </p:pic>
      <p:pic>
        <p:nvPicPr>
          <p:cNvPr id="394" name="Google Shape;394;p47"/>
          <p:cNvPicPr preferRelativeResize="0"/>
          <p:nvPr/>
        </p:nvPicPr>
        <p:blipFill>
          <a:blip r:embed="rId4">
            <a:alphaModFix/>
          </a:blip>
          <a:stretch>
            <a:fillRect/>
          </a:stretch>
        </p:blipFill>
        <p:spPr>
          <a:xfrm>
            <a:off x="4828050" y="1963325"/>
            <a:ext cx="2827392" cy="3032526"/>
          </a:xfrm>
          <a:prstGeom prst="rect">
            <a:avLst/>
          </a:prstGeom>
          <a:noFill/>
          <a:ln>
            <a:noFill/>
          </a:ln>
        </p:spPr>
      </p:pic>
      <p:sp>
        <p:nvSpPr>
          <p:cNvPr id="395" name="Google Shape;395;p47"/>
          <p:cNvSpPr txBox="1"/>
          <p:nvPr/>
        </p:nvSpPr>
        <p:spPr>
          <a:xfrm>
            <a:off x="359675" y="1039913"/>
            <a:ext cx="7998300" cy="9234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2"/>
              </a:buClr>
              <a:buSzPts val="1200"/>
              <a:buChar char="●"/>
            </a:pPr>
            <a:r>
              <a:rPr lang="zh-TW" sz="1200">
                <a:solidFill>
                  <a:schemeClr val="dk2"/>
                </a:solidFill>
              </a:rPr>
              <a:t>After compiling and training, we plot the result as usual.</a:t>
            </a:r>
            <a:endParaRPr sz="1200">
              <a:solidFill>
                <a:schemeClr val="dk2"/>
              </a:solidFill>
            </a:endParaRPr>
          </a:p>
          <a:p>
            <a:pPr indent="-304800" lvl="0" marL="457200" rtl="0" algn="l">
              <a:lnSpc>
                <a:spcPct val="150000"/>
              </a:lnSpc>
              <a:spcBef>
                <a:spcPts val="0"/>
              </a:spcBef>
              <a:spcAft>
                <a:spcPts val="0"/>
              </a:spcAft>
              <a:buClr>
                <a:schemeClr val="dk2"/>
              </a:buClr>
              <a:buSzPts val="1200"/>
              <a:buChar char="●"/>
            </a:pPr>
            <a:r>
              <a:rPr lang="zh-TW" sz="1200">
                <a:solidFill>
                  <a:schemeClr val="dk2"/>
                </a:solidFill>
              </a:rPr>
              <a:t>The current model might not be powerful enough to handle complicated RGB images due to its low accuracy, but you can tune the model’s hyperparameter or structure to improve it by yourself.</a:t>
            </a:r>
            <a:endParaRPr sz="1200">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48"/>
          <p:cNvPicPr preferRelativeResize="0"/>
          <p:nvPr/>
        </p:nvPicPr>
        <p:blipFill rotWithShape="1">
          <a:blip r:embed="rId3">
            <a:alphaModFix/>
          </a:blip>
          <a:srcRect b="14363" l="0" r="0" t="15877"/>
          <a:stretch/>
        </p:blipFill>
        <p:spPr>
          <a:xfrm>
            <a:off x="2038838" y="2571750"/>
            <a:ext cx="5098075" cy="1778125"/>
          </a:xfrm>
          <a:prstGeom prst="rect">
            <a:avLst/>
          </a:prstGeom>
          <a:noFill/>
          <a:ln>
            <a:noFill/>
          </a:ln>
        </p:spPr>
      </p:pic>
      <p:sp>
        <p:nvSpPr>
          <p:cNvPr id="401" name="Google Shape;401;p48"/>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Recurrent Neural Network (RNN)</a:t>
            </a:r>
            <a:endParaRPr/>
          </a:p>
        </p:txBody>
      </p:sp>
      <p:cxnSp>
        <p:nvCxnSpPr>
          <p:cNvPr id="402" name="Google Shape;402;p48"/>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403" name="Google Shape;403;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404" name="Google Shape;404;p48"/>
          <p:cNvSpPr txBox="1"/>
          <p:nvPr/>
        </p:nvSpPr>
        <p:spPr>
          <a:xfrm>
            <a:off x="359675" y="1039925"/>
            <a:ext cx="6256800" cy="1477500"/>
          </a:xfrm>
          <a:prstGeom prst="rect">
            <a:avLst/>
          </a:prstGeom>
          <a:noFill/>
          <a:ln>
            <a:noFill/>
          </a:ln>
        </p:spPr>
        <p:txBody>
          <a:bodyPr anchorCtr="0" anchor="t" bIns="91425" lIns="91425" spcFirstLastPara="1" rIns="91425" wrap="square" tIns="91425">
            <a:spAutoFit/>
          </a:bodyPr>
          <a:lstStyle/>
          <a:p>
            <a:pPr indent="-304800" lvl="0" marL="457200" rtl="0" algn="l">
              <a:lnSpc>
                <a:spcPct val="200000"/>
              </a:lnSpc>
              <a:spcBef>
                <a:spcPts val="0"/>
              </a:spcBef>
              <a:spcAft>
                <a:spcPts val="0"/>
              </a:spcAft>
              <a:buClr>
                <a:schemeClr val="dk2"/>
              </a:buClr>
              <a:buSzPts val="1200"/>
              <a:buChar char="●"/>
            </a:pPr>
            <a:r>
              <a:rPr lang="zh-TW" sz="1200">
                <a:solidFill>
                  <a:schemeClr val="dk2"/>
                </a:solidFill>
              </a:rPr>
              <a:t>Used for processing sequential data, such as time series data, text, or genomes</a:t>
            </a:r>
            <a:endParaRPr sz="1200">
              <a:solidFill>
                <a:schemeClr val="dk2"/>
              </a:solidFill>
            </a:endParaRPr>
          </a:p>
          <a:p>
            <a:pPr indent="-304800" lvl="0" marL="457200" rtl="0" algn="l">
              <a:lnSpc>
                <a:spcPct val="200000"/>
              </a:lnSpc>
              <a:spcBef>
                <a:spcPts val="0"/>
              </a:spcBef>
              <a:spcAft>
                <a:spcPts val="0"/>
              </a:spcAft>
              <a:buClr>
                <a:schemeClr val="dk2"/>
              </a:buClr>
              <a:buSzPts val="1200"/>
              <a:buChar char="●"/>
            </a:pPr>
            <a:r>
              <a:rPr lang="zh-TW" sz="1200">
                <a:solidFill>
                  <a:schemeClr val="dk2"/>
                </a:solidFill>
              </a:rPr>
              <a:t>A hidden state will memorize the previous information about a sequence</a:t>
            </a:r>
            <a:endParaRPr sz="1200">
              <a:solidFill>
                <a:schemeClr val="dk2"/>
              </a:solidFill>
            </a:endParaRPr>
          </a:p>
          <a:p>
            <a:pPr indent="-304800" lvl="0" marL="457200" rtl="0" algn="l">
              <a:lnSpc>
                <a:spcPct val="200000"/>
              </a:lnSpc>
              <a:spcBef>
                <a:spcPts val="0"/>
              </a:spcBef>
              <a:spcAft>
                <a:spcPts val="0"/>
              </a:spcAft>
              <a:buClr>
                <a:schemeClr val="dk2"/>
              </a:buClr>
              <a:buSzPts val="1200"/>
              <a:buChar char="●"/>
            </a:pPr>
            <a:r>
              <a:rPr lang="zh-TW" sz="1200">
                <a:solidFill>
                  <a:schemeClr val="dk2"/>
                </a:solidFill>
              </a:rPr>
              <a:t>Both the hidden state and the current state are used to determine the output</a:t>
            </a:r>
            <a:endParaRPr sz="1200">
              <a:solidFill>
                <a:schemeClr val="dk2"/>
              </a:solidFill>
            </a:endParaRPr>
          </a:p>
          <a:p>
            <a:pPr indent="-304800" lvl="0" marL="457200" rtl="0" algn="l">
              <a:lnSpc>
                <a:spcPct val="200000"/>
              </a:lnSpc>
              <a:spcBef>
                <a:spcPts val="0"/>
              </a:spcBef>
              <a:spcAft>
                <a:spcPts val="0"/>
              </a:spcAft>
              <a:buClr>
                <a:schemeClr val="dk2"/>
              </a:buClr>
              <a:buSzPts val="1200"/>
              <a:buChar char="●"/>
            </a:pPr>
            <a:r>
              <a:rPr lang="zh-TW" sz="1200">
                <a:solidFill>
                  <a:schemeClr val="dk2"/>
                </a:solidFill>
              </a:rPr>
              <a:t>The information will cycle through the model over and over again</a:t>
            </a:r>
            <a:endParaRPr sz="1200">
              <a:solidFill>
                <a:schemeClr val="dk2"/>
              </a:solidFill>
            </a:endParaRPr>
          </a:p>
        </p:txBody>
      </p:sp>
      <p:sp>
        <p:nvSpPr>
          <p:cNvPr id="405" name="Google Shape;405;p48"/>
          <p:cNvSpPr txBox="1"/>
          <p:nvPr/>
        </p:nvSpPr>
        <p:spPr>
          <a:xfrm>
            <a:off x="6340191" y="4866607"/>
            <a:ext cx="28038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600"/>
              <a:t>https://www.geeksforgeeks.org/introduction-to-recurrent-neural-network/</a:t>
            </a:r>
            <a:endParaRPr sz="600"/>
          </a:p>
        </p:txBody>
      </p:sp>
      <p:sp>
        <p:nvSpPr>
          <p:cNvPr id="406" name="Google Shape;406;p48"/>
          <p:cNvSpPr txBox="1"/>
          <p:nvPr>
            <p:ph idx="1" type="body"/>
          </p:nvPr>
        </p:nvSpPr>
        <p:spPr>
          <a:xfrm>
            <a:off x="2038850" y="4349875"/>
            <a:ext cx="5098200" cy="338700"/>
          </a:xfrm>
          <a:prstGeom prst="rect">
            <a:avLst/>
          </a:prstGeom>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pPr>
            <a:r>
              <a:rPr lang="zh-TW" sz="1000"/>
              <a:t>Unfolding a RNN cell (layer), the subscript t denote the system at time t.</a:t>
            </a:r>
            <a:endParaRPr sz="1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9"/>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RNN: Hidden State</a:t>
            </a:r>
            <a:endParaRPr/>
          </a:p>
        </p:txBody>
      </p:sp>
      <p:cxnSp>
        <p:nvCxnSpPr>
          <p:cNvPr id="412" name="Google Shape;412;p49"/>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413" name="Google Shape;41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414" name="Google Shape;414;p49"/>
          <p:cNvSpPr txBox="1"/>
          <p:nvPr/>
        </p:nvSpPr>
        <p:spPr>
          <a:xfrm>
            <a:off x="359675" y="1039925"/>
            <a:ext cx="7278000" cy="738900"/>
          </a:xfrm>
          <a:prstGeom prst="rect">
            <a:avLst/>
          </a:prstGeom>
          <a:noFill/>
          <a:ln>
            <a:noFill/>
          </a:ln>
        </p:spPr>
        <p:txBody>
          <a:bodyPr anchorCtr="0" anchor="t" bIns="91425" lIns="91425" spcFirstLastPara="1" rIns="91425" wrap="square" tIns="91425">
            <a:spAutoFit/>
          </a:bodyPr>
          <a:lstStyle/>
          <a:p>
            <a:pPr indent="-304800" lvl="0" marL="457200" rtl="0" algn="l">
              <a:lnSpc>
                <a:spcPct val="200000"/>
              </a:lnSpc>
              <a:spcBef>
                <a:spcPts val="0"/>
              </a:spcBef>
              <a:spcAft>
                <a:spcPts val="0"/>
              </a:spcAft>
              <a:buClr>
                <a:schemeClr val="dk2"/>
              </a:buClr>
              <a:buSzPts val="1200"/>
              <a:buChar char="●"/>
            </a:pPr>
            <a:r>
              <a:rPr lang="zh-TW" sz="1200">
                <a:solidFill>
                  <a:schemeClr val="dk2"/>
                </a:solidFill>
              </a:rPr>
              <a:t>The hidden state at time t can be calculated by taking the weighted sum of the previous hidden state ht-1 and the current input xt, which is then passed through a Tanh activation function.</a:t>
            </a:r>
            <a:endParaRPr sz="1200">
              <a:solidFill>
                <a:schemeClr val="dk2"/>
              </a:solidFill>
            </a:endParaRPr>
          </a:p>
        </p:txBody>
      </p:sp>
      <p:sp>
        <p:nvSpPr>
          <p:cNvPr id="415" name="Google Shape;415;p49"/>
          <p:cNvSpPr txBox="1"/>
          <p:nvPr/>
        </p:nvSpPr>
        <p:spPr>
          <a:xfrm>
            <a:off x="6340191" y="4866607"/>
            <a:ext cx="28038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600"/>
              <a:t>https://www.geeksforgeeks.org/introduction-to-recurrent-neural-network/</a:t>
            </a:r>
            <a:endParaRPr sz="600"/>
          </a:p>
        </p:txBody>
      </p:sp>
      <p:sp>
        <p:nvSpPr>
          <p:cNvPr id="416" name="Google Shape;416;p49"/>
          <p:cNvSpPr txBox="1"/>
          <p:nvPr/>
        </p:nvSpPr>
        <p:spPr>
          <a:xfrm>
            <a:off x="359675" y="2407800"/>
            <a:ext cx="7278000" cy="738900"/>
          </a:xfrm>
          <a:prstGeom prst="rect">
            <a:avLst/>
          </a:prstGeom>
          <a:noFill/>
          <a:ln>
            <a:noFill/>
          </a:ln>
        </p:spPr>
        <p:txBody>
          <a:bodyPr anchorCtr="0" anchor="t" bIns="91425" lIns="91425" spcFirstLastPara="1" rIns="91425" wrap="square" tIns="91425">
            <a:spAutoFit/>
          </a:bodyPr>
          <a:lstStyle/>
          <a:p>
            <a:pPr indent="-304800" lvl="0" marL="457200" rtl="0" algn="l">
              <a:lnSpc>
                <a:spcPct val="200000"/>
              </a:lnSpc>
              <a:spcBef>
                <a:spcPts val="0"/>
              </a:spcBef>
              <a:spcAft>
                <a:spcPts val="0"/>
              </a:spcAft>
              <a:buClr>
                <a:schemeClr val="dk2"/>
              </a:buClr>
              <a:buSzPts val="1200"/>
              <a:buChar char="●"/>
            </a:pPr>
            <a:r>
              <a:rPr lang="zh-TW" sz="1200">
                <a:solidFill>
                  <a:schemeClr val="dk2"/>
                </a:solidFill>
              </a:rPr>
              <a:t>After the hidden state is computed, we can simply use the weighted hidden state as the output, or add another activation function to introduce non-linearty between the hidden state and the output.</a:t>
            </a:r>
            <a:endParaRPr sz="1200">
              <a:solidFill>
                <a:schemeClr val="dk2"/>
              </a:solidFill>
            </a:endParaRPr>
          </a:p>
        </p:txBody>
      </p:sp>
      <p:pic>
        <p:nvPicPr>
          <p:cNvPr id="417" name="Google Shape;417;p49"/>
          <p:cNvPicPr preferRelativeResize="0"/>
          <p:nvPr/>
        </p:nvPicPr>
        <p:blipFill>
          <a:blip r:embed="rId3">
            <a:alphaModFix/>
          </a:blip>
          <a:stretch>
            <a:fillRect/>
          </a:stretch>
        </p:blipFill>
        <p:spPr>
          <a:xfrm>
            <a:off x="2548461" y="1976123"/>
            <a:ext cx="2900423" cy="234375"/>
          </a:xfrm>
          <a:prstGeom prst="rect">
            <a:avLst/>
          </a:prstGeom>
          <a:noFill/>
          <a:ln>
            <a:noFill/>
          </a:ln>
        </p:spPr>
      </p:pic>
      <p:grpSp>
        <p:nvGrpSpPr>
          <p:cNvPr id="418" name="Google Shape;418;p49"/>
          <p:cNvGrpSpPr/>
          <p:nvPr/>
        </p:nvGrpSpPr>
        <p:grpSpPr>
          <a:xfrm>
            <a:off x="2548455" y="3343995"/>
            <a:ext cx="4659797" cy="1027328"/>
            <a:chOff x="2548455" y="3379195"/>
            <a:chExt cx="4659797" cy="1027328"/>
          </a:xfrm>
        </p:grpSpPr>
        <p:pic>
          <p:nvPicPr>
            <p:cNvPr id="419" name="Google Shape;419;p49"/>
            <p:cNvPicPr preferRelativeResize="0"/>
            <p:nvPr/>
          </p:nvPicPr>
          <p:blipFill>
            <a:blip r:embed="rId4">
              <a:alphaModFix/>
            </a:blip>
            <a:stretch>
              <a:fillRect/>
            </a:stretch>
          </p:blipFill>
          <p:spPr>
            <a:xfrm>
              <a:off x="2548455" y="3379195"/>
              <a:ext cx="1499986" cy="234375"/>
            </a:xfrm>
            <a:prstGeom prst="rect">
              <a:avLst/>
            </a:prstGeom>
            <a:noFill/>
            <a:ln>
              <a:noFill/>
            </a:ln>
          </p:spPr>
        </p:pic>
        <p:pic>
          <p:nvPicPr>
            <p:cNvPr id="420" name="Google Shape;420;p49"/>
            <p:cNvPicPr preferRelativeResize="0"/>
            <p:nvPr/>
          </p:nvPicPr>
          <p:blipFill>
            <a:blip r:embed="rId5">
              <a:alphaModFix/>
            </a:blip>
            <a:stretch>
              <a:fillRect/>
            </a:stretch>
          </p:blipFill>
          <p:spPr>
            <a:xfrm>
              <a:off x="2796150" y="3775668"/>
              <a:ext cx="3468712" cy="234375"/>
            </a:xfrm>
            <a:prstGeom prst="rect">
              <a:avLst/>
            </a:prstGeom>
            <a:noFill/>
            <a:ln>
              <a:noFill/>
            </a:ln>
          </p:spPr>
        </p:pic>
        <p:pic>
          <p:nvPicPr>
            <p:cNvPr id="421" name="Google Shape;421;p49"/>
            <p:cNvPicPr preferRelativeResize="0"/>
            <p:nvPr/>
          </p:nvPicPr>
          <p:blipFill>
            <a:blip r:embed="rId6">
              <a:alphaModFix/>
            </a:blip>
            <a:stretch>
              <a:fillRect/>
            </a:stretch>
          </p:blipFill>
          <p:spPr>
            <a:xfrm>
              <a:off x="2796150" y="4172148"/>
              <a:ext cx="4412102" cy="234375"/>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0"/>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RNN: BackPropagation Through Time (BPTT)</a:t>
            </a:r>
            <a:endParaRPr/>
          </a:p>
        </p:txBody>
      </p:sp>
      <p:cxnSp>
        <p:nvCxnSpPr>
          <p:cNvPr id="427" name="Google Shape;427;p50"/>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428" name="Google Shape;428;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429" name="Google Shape;429;p50"/>
          <p:cNvSpPr txBox="1"/>
          <p:nvPr/>
        </p:nvSpPr>
        <p:spPr>
          <a:xfrm>
            <a:off x="6340191" y="4866607"/>
            <a:ext cx="28038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600"/>
              <a:t>https://www.geeksforgeeks.org/introduction-to-recurrent-neural-network/</a:t>
            </a:r>
            <a:endParaRPr sz="600"/>
          </a:p>
        </p:txBody>
      </p:sp>
      <p:sp>
        <p:nvSpPr>
          <p:cNvPr id="430" name="Google Shape;430;p50"/>
          <p:cNvSpPr txBox="1"/>
          <p:nvPr/>
        </p:nvSpPr>
        <p:spPr>
          <a:xfrm>
            <a:off x="359675" y="1039925"/>
            <a:ext cx="7812000" cy="17238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chemeClr val="dk2"/>
              </a:buClr>
              <a:buSzPts val="1200"/>
              <a:buChar char="●"/>
            </a:pPr>
            <a:r>
              <a:rPr lang="zh-TW" sz="1200">
                <a:solidFill>
                  <a:schemeClr val="dk2"/>
                </a:solidFill>
              </a:rPr>
              <a:t>Since both the input data and hidden state are involved in weight update, the backpropagation will be </a:t>
            </a:r>
            <a:endParaRPr sz="1200">
              <a:solidFill>
                <a:schemeClr val="dk2"/>
              </a:solidFill>
            </a:endParaRPr>
          </a:p>
          <a:p>
            <a:pPr indent="0" lvl="0" marL="457200" rtl="0" algn="l">
              <a:lnSpc>
                <a:spcPct val="100000"/>
              </a:lnSpc>
              <a:spcBef>
                <a:spcPts val="1200"/>
              </a:spcBef>
              <a:spcAft>
                <a:spcPts val="0"/>
              </a:spcAft>
              <a:buNone/>
            </a:pPr>
            <a:r>
              <a:rPr lang="zh-TW" sz="1200">
                <a:solidFill>
                  <a:schemeClr val="dk2"/>
                </a:solidFill>
              </a:rPr>
              <a:t>applied across all the hidden states. This is process is known as </a:t>
            </a:r>
            <a:r>
              <a:rPr lang="zh-TW" sz="1200" u="sng">
                <a:solidFill>
                  <a:schemeClr val="hlink"/>
                </a:solidFill>
                <a:hlinkClick r:id="rId3"/>
              </a:rPr>
              <a:t>Back Propagation Through Time (BRTT)</a:t>
            </a:r>
            <a:r>
              <a:rPr lang="zh-TW" sz="1200">
                <a:solidFill>
                  <a:schemeClr val="dk2"/>
                </a:solidFill>
              </a:rPr>
              <a:t>.</a:t>
            </a:r>
            <a:endParaRPr sz="1200">
              <a:solidFill>
                <a:schemeClr val="dk2"/>
              </a:solidFill>
            </a:endParaRPr>
          </a:p>
          <a:p>
            <a:pPr indent="0" lvl="0" marL="0" rtl="0" algn="l">
              <a:lnSpc>
                <a:spcPct val="100000"/>
              </a:lnSpc>
              <a:spcBef>
                <a:spcPts val="1200"/>
              </a:spcBef>
              <a:spcAft>
                <a:spcPts val="0"/>
              </a:spcAft>
              <a:buNone/>
            </a:pPr>
            <a:r>
              <a:t/>
            </a:r>
            <a:endParaRPr sz="1200">
              <a:solidFill>
                <a:schemeClr val="dk2"/>
              </a:solidFill>
            </a:endParaRPr>
          </a:p>
          <a:p>
            <a:pPr indent="-304800" lvl="0" marL="457200" rtl="0" algn="l">
              <a:lnSpc>
                <a:spcPct val="100000"/>
              </a:lnSpc>
              <a:spcBef>
                <a:spcPts val="1200"/>
              </a:spcBef>
              <a:spcAft>
                <a:spcPts val="0"/>
              </a:spcAft>
              <a:buClr>
                <a:schemeClr val="dk2"/>
              </a:buClr>
              <a:buSzPts val="1200"/>
              <a:buChar char="●"/>
            </a:pPr>
            <a:r>
              <a:rPr lang="zh-TW" sz="1200">
                <a:solidFill>
                  <a:schemeClr val="dk2"/>
                </a:solidFill>
              </a:rPr>
              <a:t>The gradient of the loss function can be simplified as follows, </a:t>
            </a:r>
            <a:endParaRPr sz="1200">
              <a:solidFill>
                <a:schemeClr val="dk2"/>
              </a:solidFill>
            </a:endParaRPr>
          </a:p>
          <a:p>
            <a:pPr indent="0" lvl="0" marL="457200" rtl="0" algn="l">
              <a:lnSpc>
                <a:spcPct val="100000"/>
              </a:lnSpc>
              <a:spcBef>
                <a:spcPts val="1200"/>
              </a:spcBef>
              <a:spcAft>
                <a:spcPts val="1200"/>
              </a:spcAft>
              <a:buNone/>
            </a:pPr>
            <a:r>
              <a:rPr lang="zh-TW" sz="1200">
                <a:solidFill>
                  <a:schemeClr val="dk2"/>
                </a:solidFill>
              </a:rPr>
              <a:t>and backpropated to update the NN’s weights:</a:t>
            </a:r>
            <a:endParaRPr sz="1200">
              <a:solidFill>
                <a:schemeClr val="dk2"/>
              </a:solidFill>
            </a:endParaRPr>
          </a:p>
        </p:txBody>
      </p:sp>
      <p:pic>
        <p:nvPicPr>
          <p:cNvPr id="431" name="Google Shape;431;p50"/>
          <p:cNvPicPr preferRelativeResize="0"/>
          <p:nvPr/>
        </p:nvPicPr>
        <p:blipFill>
          <a:blip r:embed="rId4">
            <a:alphaModFix/>
          </a:blip>
          <a:stretch>
            <a:fillRect/>
          </a:stretch>
        </p:blipFill>
        <p:spPr>
          <a:xfrm>
            <a:off x="5336175" y="1940775"/>
            <a:ext cx="3136275" cy="2485175"/>
          </a:xfrm>
          <a:prstGeom prst="rect">
            <a:avLst/>
          </a:prstGeom>
          <a:noFill/>
          <a:ln>
            <a:noFill/>
          </a:ln>
        </p:spPr>
      </p:pic>
      <p:sp>
        <p:nvSpPr>
          <p:cNvPr id="432" name="Google Shape;432;p50"/>
          <p:cNvSpPr txBox="1"/>
          <p:nvPr>
            <p:ph idx="1" type="body"/>
          </p:nvPr>
        </p:nvSpPr>
        <p:spPr>
          <a:xfrm>
            <a:off x="6278350" y="4324525"/>
            <a:ext cx="1251900" cy="338700"/>
          </a:xfrm>
          <a:prstGeom prst="rect">
            <a:avLst/>
          </a:prstGeom>
        </p:spPr>
        <p:txBody>
          <a:bodyPr anchorCtr="0" anchor="t" bIns="91425" lIns="91425" spcFirstLastPara="1" rIns="91425" wrap="square" tIns="91425">
            <a:spAutoFit/>
          </a:bodyPr>
          <a:lstStyle/>
          <a:p>
            <a:pPr indent="0" lvl="0" marL="0" rtl="0" algn="ctr">
              <a:lnSpc>
                <a:spcPct val="100000"/>
              </a:lnSpc>
              <a:spcBef>
                <a:spcPts val="0"/>
              </a:spcBef>
              <a:spcAft>
                <a:spcPts val="1200"/>
              </a:spcAft>
              <a:buNone/>
            </a:pPr>
            <a:r>
              <a:rPr lang="zh-TW" sz="1000"/>
              <a:t>BPTT in RNN</a:t>
            </a:r>
            <a:endParaRPr sz="1000"/>
          </a:p>
        </p:txBody>
      </p:sp>
      <p:pic>
        <p:nvPicPr>
          <p:cNvPr id="433" name="Google Shape;433;p50"/>
          <p:cNvPicPr preferRelativeResize="0"/>
          <p:nvPr/>
        </p:nvPicPr>
        <p:blipFill>
          <a:blip r:embed="rId5">
            <a:alphaModFix/>
          </a:blip>
          <a:stretch>
            <a:fillRect/>
          </a:stretch>
        </p:blipFill>
        <p:spPr>
          <a:xfrm>
            <a:off x="1768200" y="3249486"/>
            <a:ext cx="2803801" cy="52876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1"/>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Long Short-Term Memory (LSTM)</a:t>
            </a:r>
            <a:endParaRPr/>
          </a:p>
        </p:txBody>
      </p:sp>
      <p:cxnSp>
        <p:nvCxnSpPr>
          <p:cNvPr id="439" name="Google Shape;439;p51"/>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440" name="Google Shape;440;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441" name="Google Shape;441;p51"/>
          <p:cNvSpPr txBox="1"/>
          <p:nvPr/>
        </p:nvSpPr>
        <p:spPr>
          <a:xfrm>
            <a:off x="6340191" y="4866607"/>
            <a:ext cx="28038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600"/>
              <a:t>https://commons.wikimedia.org/wiki/File:LSTM.png</a:t>
            </a:r>
            <a:endParaRPr sz="600"/>
          </a:p>
        </p:txBody>
      </p:sp>
      <p:sp>
        <p:nvSpPr>
          <p:cNvPr id="442" name="Google Shape;442;p51"/>
          <p:cNvSpPr txBox="1"/>
          <p:nvPr/>
        </p:nvSpPr>
        <p:spPr>
          <a:xfrm>
            <a:off x="359675" y="1039925"/>
            <a:ext cx="6117300" cy="3509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1200">
                <a:solidFill>
                  <a:schemeClr val="dk2"/>
                </a:solidFill>
              </a:rPr>
              <a:t>Due to its</a:t>
            </a:r>
            <a:r>
              <a:rPr lang="zh-TW" sz="1200">
                <a:solidFill>
                  <a:schemeClr val="dk2"/>
                </a:solidFill>
              </a:rPr>
              <a:t> recurrent architecture, RNNs suffer from vanishing and exploding gradients, </a:t>
            </a:r>
            <a:endParaRPr sz="1200">
              <a:solidFill>
                <a:schemeClr val="dk2"/>
              </a:solidFill>
            </a:endParaRPr>
          </a:p>
          <a:p>
            <a:pPr indent="0" lvl="0" marL="0" rtl="0" algn="l">
              <a:lnSpc>
                <a:spcPct val="100000"/>
              </a:lnSpc>
              <a:spcBef>
                <a:spcPts val="1200"/>
              </a:spcBef>
              <a:spcAft>
                <a:spcPts val="0"/>
              </a:spcAft>
              <a:buNone/>
            </a:pPr>
            <a:r>
              <a:rPr lang="zh-TW" sz="1200">
                <a:solidFill>
                  <a:schemeClr val="dk2"/>
                </a:solidFill>
              </a:rPr>
              <a:t>which leads to a lack of capability to handle very long sequences. </a:t>
            </a:r>
            <a:r>
              <a:rPr lang="zh-TW" sz="1200">
                <a:solidFill>
                  <a:schemeClr val="dk2"/>
                </a:solidFill>
              </a:rPr>
              <a:t>LSTM, a special </a:t>
            </a:r>
            <a:endParaRPr sz="1200">
              <a:solidFill>
                <a:schemeClr val="dk2"/>
              </a:solidFill>
            </a:endParaRPr>
          </a:p>
          <a:p>
            <a:pPr indent="0" lvl="0" marL="0" rtl="0" algn="l">
              <a:lnSpc>
                <a:spcPct val="100000"/>
              </a:lnSpc>
              <a:spcBef>
                <a:spcPts val="1200"/>
              </a:spcBef>
              <a:spcAft>
                <a:spcPts val="0"/>
              </a:spcAft>
              <a:buNone/>
            </a:pPr>
            <a:r>
              <a:rPr lang="zh-TW" sz="1200">
                <a:solidFill>
                  <a:schemeClr val="dk2"/>
                </a:solidFill>
              </a:rPr>
              <a:t>version of RNN, is proposed to address the problems mentioned above.</a:t>
            </a:r>
            <a:endParaRPr sz="1200">
              <a:solidFill>
                <a:schemeClr val="dk2"/>
              </a:solidFill>
            </a:endParaRPr>
          </a:p>
          <a:p>
            <a:pPr indent="0" lvl="0" marL="0" rtl="0" algn="l">
              <a:lnSpc>
                <a:spcPct val="100000"/>
              </a:lnSpc>
              <a:spcBef>
                <a:spcPts val="1200"/>
              </a:spcBef>
              <a:spcAft>
                <a:spcPts val="0"/>
              </a:spcAft>
              <a:buNone/>
            </a:pPr>
            <a:r>
              <a:t/>
            </a:r>
            <a:endParaRPr sz="1200">
              <a:solidFill>
                <a:schemeClr val="dk2"/>
              </a:solidFill>
            </a:endParaRPr>
          </a:p>
          <a:p>
            <a:pPr indent="0" lvl="0" marL="0" rtl="0" algn="l">
              <a:lnSpc>
                <a:spcPct val="200000"/>
              </a:lnSpc>
              <a:spcBef>
                <a:spcPts val="1200"/>
              </a:spcBef>
              <a:spcAft>
                <a:spcPts val="0"/>
              </a:spcAft>
              <a:buNone/>
            </a:pPr>
            <a:r>
              <a:rPr lang="zh-TW" sz="1200">
                <a:solidFill>
                  <a:schemeClr val="dk2"/>
                </a:solidFill>
              </a:rPr>
              <a:t>There are three gates in a LSTM unit to control the flow of information:</a:t>
            </a:r>
            <a:endParaRPr sz="1200">
              <a:solidFill>
                <a:schemeClr val="dk2"/>
              </a:solidFill>
            </a:endParaRPr>
          </a:p>
          <a:p>
            <a:pPr indent="-304800" lvl="0" marL="457200" rtl="0" algn="l">
              <a:lnSpc>
                <a:spcPct val="200000"/>
              </a:lnSpc>
              <a:spcBef>
                <a:spcPts val="1200"/>
              </a:spcBef>
              <a:spcAft>
                <a:spcPts val="0"/>
              </a:spcAft>
              <a:buClr>
                <a:schemeClr val="dk2"/>
              </a:buClr>
              <a:buSzPts val="1200"/>
              <a:buChar char="●"/>
            </a:pPr>
            <a:r>
              <a:rPr lang="zh-TW" sz="1200">
                <a:solidFill>
                  <a:schemeClr val="dk2"/>
                </a:solidFill>
              </a:rPr>
              <a:t>Input Gate: Quantify the importance of the new information added</a:t>
            </a:r>
            <a:endParaRPr sz="1200">
              <a:solidFill>
                <a:schemeClr val="dk2"/>
              </a:solidFill>
            </a:endParaRPr>
          </a:p>
          <a:p>
            <a:pPr indent="-304800" lvl="0" marL="457200" rtl="0" algn="l">
              <a:lnSpc>
                <a:spcPct val="200000"/>
              </a:lnSpc>
              <a:spcBef>
                <a:spcPts val="0"/>
              </a:spcBef>
              <a:spcAft>
                <a:spcPts val="0"/>
              </a:spcAft>
              <a:buClr>
                <a:schemeClr val="dk2"/>
              </a:buClr>
              <a:buSzPts val="1200"/>
              <a:buChar char="●"/>
            </a:pPr>
            <a:r>
              <a:rPr lang="zh-TW" sz="1200">
                <a:solidFill>
                  <a:schemeClr val="dk2"/>
                </a:solidFill>
              </a:rPr>
              <a:t>Output Gate: Update the cell state based on the output from input gate</a:t>
            </a:r>
            <a:endParaRPr sz="1200">
              <a:solidFill>
                <a:schemeClr val="dk2"/>
              </a:solidFill>
            </a:endParaRPr>
          </a:p>
          <a:p>
            <a:pPr indent="-304800" lvl="0" marL="457200" rtl="0" algn="l">
              <a:lnSpc>
                <a:spcPct val="200000"/>
              </a:lnSpc>
              <a:spcBef>
                <a:spcPts val="0"/>
              </a:spcBef>
              <a:spcAft>
                <a:spcPts val="0"/>
              </a:spcAft>
              <a:buClr>
                <a:schemeClr val="dk2"/>
              </a:buClr>
              <a:buSzPts val="1200"/>
              <a:buChar char="●"/>
            </a:pPr>
            <a:r>
              <a:rPr lang="zh-TW" sz="1200">
                <a:solidFill>
                  <a:schemeClr val="dk2"/>
                </a:solidFill>
              </a:rPr>
              <a:t>Forget Gate: Determine the portion of information to be removed</a:t>
            </a:r>
            <a:endParaRPr sz="1200">
              <a:solidFill>
                <a:schemeClr val="dk2"/>
              </a:solidFill>
            </a:endParaRPr>
          </a:p>
          <a:p>
            <a:pPr indent="0" lvl="0" marL="0" rtl="0" algn="l">
              <a:lnSpc>
                <a:spcPct val="200000"/>
              </a:lnSpc>
              <a:spcBef>
                <a:spcPts val="1200"/>
              </a:spcBef>
              <a:spcAft>
                <a:spcPts val="1200"/>
              </a:spcAft>
              <a:buNone/>
            </a:pPr>
            <a:r>
              <a:rPr lang="zh-TW" sz="1200">
                <a:solidFill>
                  <a:schemeClr val="dk2"/>
                </a:solidFill>
              </a:rPr>
              <a:t>You can find more details </a:t>
            </a:r>
            <a:r>
              <a:rPr lang="zh-TW" sz="1200" u="sng">
                <a:solidFill>
                  <a:schemeClr val="hlink"/>
                </a:solidFill>
                <a:hlinkClick r:id="rId3"/>
              </a:rPr>
              <a:t>here</a:t>
            </a:r>
            <a:r>
              <a:rPr lang="zh-TW" sz="1200">
                <a:solidFill>
                  <a:schemeClr val="dk2"/>
                </a:solidFill>
              </a:rPr>
              <a:t>.</a:t>
            </a:r>
            <a:endParaRPr sz="1200">
              <a:solidFill>
                <a:schemeClr val="dk2"/>
              </a:solidFill>
            </a:endParaRPr>
          </a:p>
        </p:txBody>
      </p:sp>
      <p:pic>
        <p:nvPicPr>
          <p:cNvPr id="443" name="Google Shape;443;p51"/>
          <p:cNvPicPr preferRelativeResize="0"/>
          <p:nvPr/>
        </p:nvPicPr>
        <p:blipFill>
          <a:blip r:embed="rId4">
            <a:alphaModFix/>
          </a:blip>
          <a:stretch>
            <a:fillRect/>
          </a:stretch>
        </p:blipFill>
        <p:spPr>
          <a:xfrm>
            <a:off x="6062225" y="1726350"/>
            <a:ext cx="2753850" cy="2289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Layer and Neuron</a:t>
            </a:r>
            <a:endParaRPr/>
          </a:p>
        </p:txBody>
      </p:sp>
      <p:sp>
        <p:nvSpPr>
          <p:cNvPr id="77" name="Google Shape;77;p16"/>
          <p:cNvSpPr txBox="1"/>
          <p:nvPr>
            <p:ph idx="1" type="body"/>
          </p:nvPr>
        </p:nvSpPr>
        <p:spPr>
          <a:xfrm>
            <a:off x="359675" y="1053200"/>
            <a:ext cx="6749100" cy="36633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1200"/>
              <a:t>A NN is composed of three layers: </a:t>
            </a:r>
            <a:endParaRPr sz="1200"/>
          </a:p>
          <a:p>
            <a:pPr indent="-304800" lvl="0" marL="457200" rtl="0" algn="l">
              <a:lnSpc>
                <a:spcPct val="200000"/>
              </a:lnSpc>
              <a:spcBef>
                <a:spcPts val="1200"/>
              </a:spcBef>
              <a:spcAft>
                <a:spcPts val="0"/>
              </a:spcAft>
              <a:buSzPts val="1200"/>
              <a:buChar char="●"/>
            </a:pPr>
            <a:r>
              <a:rPr lang="zh-TW" sz="1200"/>
              <a:t>Input Layer: accept input data</a:t>
            </a:r>
            <a:endParaRPr sz="1200"/>
          </a:p>
          <a:p>
            <a:pPr indent="-304800" lvl="0" marL="457200" rtl="0" algn="l">
              <a:lnSpc>
                <a:spcPct val="200000"/>
              </a:lnSpc>
              <a:spcBef>
                <a:spcPts val="0"/>
              </a:spcBef>
              <a:spcAft>
                <a:spcPts val="0"/>
              </a:spcAft>
              <a:buSzPts val="1200"/>
              <a:buChar char="●"/>
            </a:pPr>
            <a:r>
              <a:rPr lang="zh-TW" sz="1200"/>
              <a:t>Hidden </a:t>
            </a:r>
            <a:r>
              <a:rPr lang="zh-TW" sz="1200"/>
              <a:t>Layer: the layer where computation take place</a:t>
            </a:r>
            <a:endParaRPr sz="1200"/>
          </a:p>
          <a:p>
            <a:pPr indent="-304800" lvl="0" marL="457200" rtl="0" algn="l">
              <a:lnSpc>
                <a:spcPct val="200000"/>
              </a:lnSpc>
              <a:spcBef>
                <a:spcPts val="0"/>
              </a:spcBef>
              <a:spcAft>
                <a:spcPts val="0"/>
              </a:spcAft>
              <a:buSzPts val="1200"/>
              <a:buChar char="●"/>
            </a:pPr>
            <a:r>
              <a:rPr lang="zh-TW" sz="1200"/>
              <a:t>Output Layer: output predicted label or probability</a:t>
            </a:r>
            <a:endParaRPr sz="1200"/>
          </a:p>
          <a:p>
            <a:pPr indent="0" lvl="0" marL="0" rtl="0" algn="l">
              <a:lnSpc>
                <a:spcPct val="100000"/>
              </a:lnSpc>
              <a:spcBef>
                <a:spcPts val="1200"/>
              </a:spcBef>
              <a:spcAft>
                <a:spcPts val="0"/>
              </a:spcAft>
              <a:buNone/>
            </a:pPr>
            <a:r>
              <a:rPr lang="zh-TW" sz="1200"/>
              <a:t>A layer is made of nodes, they might connect to one or more nodes in other layers.</a:t>
            </a:r>
            <a:endParaRPr sz="1200"/>
          </a:p>
          <a:p>
            <a:pPr indent="0" lvl="0" marL="0" rtl="0" algn="l">
              <a:lnSpc>
                <a:spcPct val="100000"/>
              </a:lnSpc>
              <a:spcBef>
                <a:spcPts val="1200"/>
              </a:spcBef>
              <a:spcAft>
                <a:spcPts val="0"/>
              </a:spcAft>
              <a:buNone/>
            </a:pPr>
            <a:r>
              <a:rPr lang="zh-TW" sz="1200"/>
              <a:t>The </a:t>
            </a:r>
            <a:r>
              <a:rPr lang="zh-TW" sz="1200"/>
              <a:t>input of a single node consists the results that comes from the other nodes, each of </a:t>
            </a:r>
            <a:endParaRPr sz="1200"/>
          </a:p>
          <a:p>
            <a:pPr indent="0" lvl="0" marL="0" rtl="0" algn="l">
              <a:lnSpc>
                <a:spcPct val="100000"/>
              </a:lnSpc>
              <a:spcBef>
                <a:spcPts val="1200"/>
              </a:spcBef>
              <a:spcAft>
                <a:spcPts val="0"/>
              </a:spcAft>
              <a:buNone/>
            </a:pPr>
            <a:r>
              <a:rPr lang="zh-TW" sz="1200"/>
              <a:t>which is multiplied by a weight to form a weighted sum.</a:t>
            </a:r>
            <a:endParaRPr sz="1200"/>
          </a:p>
          <a:p>
            <a:pPr indent="0" lvl="0" marL="0" rtl="0" algn="l">
              <a:lnSpc>
                <a:spcPct val="100000"/>
              </a:lnSpc>
              <a:spcBef>
                <a:spcPts val="1200"/>
              </a:spcBef>
              <a:spcAft>
                <a:spcPts val="0"/>
              </a:spcAft>
              <a:buNone/>
            </a:pPr>
            <a:r>
              <a:t/>
            </a:r>
            <a:endParaRPr sz="1200"/>
          </a:p>
          <a:p>
            <a:pPr indent="0" lvl="0" marL="0" rtl="0" algn="l">
              <a:lnSpc>
                <a:spcPct val="100000"/>
              </a:lnSpc>
              <a:spcBef>
                <a:spcPts val="1200"/>
              </a:spcBef>
              <a:spcAft>
                <a:spcPts val="0"/>
              </a:spcAft>
              <a:buNone/>
            </a:pPr>
            <a:r>
              <a:rPr lang="zh-TW" sz="1200"/>
              <a:t>If there is an activation function, the linear combination from input is passed through it to </a:t>
            </a:r>
            <a:endParaRPr sz="1200"/>
          </a:p>
          <a:p>
            <a:pPr indent="0" lvl="0" marL="0" rtl="0" algn="l">
              <a:lnSpc>
                <a:spcPct val="100000"/>
              </a:lnSpc>
              <a:spcBef>
                <a:spcPts val="1200"/>
              </a:spcBef>
              <a:spcAft>
                <a:spcPts val="1200"/>
              </a:spcAft>
              <a:buClr>
                <a:schemeClr val="dk1"/>
              </a:buClr>
              <a:buSzPts val="1100"/>
              <a:buFont typeface="Arial"/>
              <a:buNone/>
            </a:pPr>
            <a:r>
              <a:rPr lang="zh-TW" sz="1200"/>
              <a:t>generate a non-linear outcome. Otherwise, it just output the result like a linear regression unit do.</a:t>
            </a:r>
            <a:endParaRPr sz="1200"/>
          </a:p>
        </p:txBody>
      </p:sp>
      <p:cxnSp>
        <p:nvCxnSpPr>
          <p:cNvPr id="78" name="Google Shape;78;p16"/>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79" name="Google Shape;7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2"/>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IMDB Dataset</a:t>
            </a:r>
            <a:endParaRPr/>
          </a:p>
        </p:txBody>
      </p:sp>
      <p:cxnSp>
        <p:nvCxnSpPr>
          <p:cNvPr id="449" name="Google Shape;449;p52"/>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450" name="Google Shape;450;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451" name="Google Shape;451;p52"/>
          <p:cNvSpPr txBox="1"/>
          <p:nvPr/>
        </p:nvSpPr>
        <p:spPr>
          <a:xfrm>
            <a:off x="359675" y="1039925"/>
            <a:ext cx="6622800" cy="1446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1200">
                <a:solidFill>
                  <a:schemeClr val="dk2"/>
                </a:solidFill>
              </a:rPr>
              <a:t>To </a:t>
            </a:r>
            <a:r>
              <a:rPr lang="zh-TW" sz="1200">
                <a:solidFill>
                  <a:schemeClr val="dk2"/>
                </a:solidFill>
              </a:rPr>
              <a:t>perform sentiment classification, we will use IMDB to benchmark our model.</a:t>
            </a:r>
            <a:endParaRPr sz="1200">
              <a:solidFill>
                <a:schemeClr val="dk2"/>
              </a:solidFill>
            </a:endParaRPr>
          </a:p>
          <a:p>
            <a:pPr indent="-304800" lvl="0" marL="457200" rtl="0" algn="l">
              <a:lnSpc>
                <a:spcPct val="200000"/>
              </a:lnSpc>
              <a:spcBef>
                <a:spcPts val="1200"/>
              </a:spcBef>
              <a:spcAft>
                <a:spcPts val="0"/>
              </a:spcAft>
              <a:buClr>
                <a:schemeClr val="dk2"/>
              </a:buClr>
              <a:buSzPts val="1200"/>
              <a:buChar char="●"/>
            </a:pPr>
            <a:r>
              <a:rPr lang="zh-TW" sz="1200">
                <a:solidFill>
                  <a:schemeClr val="dk2"/>
                </a:solidFill>
              </a:rPr>
              <a:t>A dataset of 25000 movie reviews from IMDB</a:t>
            </a:r>
            <a:endParaRPr sz="1200">
              <a:solidFill>
                <a:schemeClr val="dk2"/>
              </a:solidFill>
            </a:endParaRPr>
          </a:p>
          <a:p>
            <a:pPr indent="-304800" lvl="0" marL="457200" rtl="0" algn="l">
              <a:lnSpc>
                <a:spcPct val="200000"/>
              </a:lnSpc>
              <a:spcBef>
                <a:spcPts val="0"/>
              </a:spcBef>
              <a:spcAft>
                <a:spcPts val="0"/>
              </a:spcAft>
              <a:buClr>
                <a:schemeClr val="dk2"/>
              </a:buClr>
              <a:buSzPts val="1200"/>
              <a:buChar char="●"/>
            </a:pPr>
            <a:r>
              <a:rPr lang="zh-TW" sz="1200">
                <a:solidFill>
                  <a:schemeClr val="dk2"/>
                </a:solidFill>
              </a:rPr>
              <a:t>Reviews has been preprocessed into lists of indices based on words’ frequencies</a:t>
            </a:r>
            <a:endParaRPr sz="1200">
              <a:solidFill>
                <a:schemeClr val="dk2"/>
              </a:solidFill>
            </a:endParaRPr>
          </a:p>
          <a:p>
            <a:pPr indent="-304800" lvl="0" marL="457200" rtl="0" algn="l">
              <a:lnSpc>
                <a:spcPct val="200000"/>
              </a:lnSpc>
              <a:spcBef>
                <a:spcPts val="0"/>
              </a:spcBef>
              <a:spcAft>
                <a:spcPts val="0"/>
              </a:spcAft>
              <a:buClr>
                <a:schemeClr val="dk2"/>
              </a:buClr>
              <a:buSzPts val="1200"/>
              <a:buChar char="●"/>
            </a:pPr>
            <a:r>
              <a:rPr lang="zh-TW" sz="1200">
                <a:solidFill>
                  <a:schemeClr val="dk2"/>
                </a:solidFill>
              </a:rPr>
              <a:t>Each review is either labeled as 1 “postive” or 0 “negative”</a:t>
            </a:r>
            <a:endParaRPr sz="1200">
              <a:solidFill>
                <a:schemeClr val="dk2"/>
              </a:solidFill>
            </a:endParaRPr>
          </a:p>
        </p:txBody>
      </p:sp>
      <p:sp>
        <p:nvSpPr>
          <p:cNvPr id="452" name="Google Shape;452;p52"/>
          <p:cNvSpPr txBox="1"/>
          <p:nvPr/>
        </p:nvSpPr>
        <p:spPr>
          <a:xfrm>
            <a:off x="1759951" y="2611325"/>
            <a:ext cx="1972200" cy="369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1200"/>
              </a:spcAft>
              <a:buNone/>
            </a:pPr>
            <a:r>
              <a:rPr lang="zh-TW" sz="1200">
                <a:solidFill>
                  <a:schemeClr val="dk2"/>
                </a:solidFill>
              </a:rPr>
              <a:t>This movie is fantastic, … </a:t>
            </a:r>
            <a:endParaRPr sz="1200">
              <a:solidFill>
                <a:schemeClr val="dk2"/>
              </a:solidFill>
            </a:endParaRPr>
          </a:p>
        </p:txBody>
      </p:sp>
      <p:cxnSp>
        <p:nvCxnSpPr>
          <p:cNvPr id="453" name="Google Shape;453;p52"/>
          <p:cNvCxnSpPr/>
          <p:nvPr/>
        </p:nvCxnSpPr>
        <p:spPr>
          <a:xfrm>
            <a:off x="4028013" y="2795963"/>
            <a:ext cx="1042200" cy="0"/>
          </a:xfrm>
          <a:prstGeom prst="straightConnector1">
            <a:avLst/>
          </a:prstGeom>
          <a:noFill/>
          <a:ln cap="flat" cmpd="sng" w="28575">
            <a:solidFill>
              <a:schemeClr val="dk2"/>
            </a:solidFill>
            <a:prstDash val="solid"/>
            <a:round/>
            <a:headEnd len="med" w="med" type="none"/>
            <a:tailEnd len="med" w="med" type="triangle"/>
          </a:ln>
        </p:spPr>
      </p:cxnSp>
      <p:sp>
        <p:nvSpPr>
          <p:cNvPr id="454" name="Google Shape;454;p52"/>
          <p:cNvSpPr txBox="1"/>
          <p:nvPr/>
        </p:nvSpPr>
        <p:spPr>
          <a:xfrm>
            <a:off x="5588254" y="2611325"/>
            <a:ext cx="1795800" cy="369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1200"/>
              </a:spcAft>
              <a:buNone/>
            </a:pPr>
            <a:r>
              <a:rPr lang="zh-TW" sz="1200">
                <a:solidFill>
                  <a:schemeClr val="dk2"/>
                </a:solidFill>
              </a:rPr>
              <a:t>[32, 67, 94, 74, 0, …]</a:t>
            </a:r>
            <a:endParaRPr sz="1200">
              <a:solidFill>
                <a:schemeClr val="dk2"/>
              </a:solidFill>
            </a:endParaRPr>
          </a:p>
        </p:txBody>
      </p:sp>
      <p:graphicFrame>
        <p:nvGraphicFramePr>
          <p:cNvPr id="455" name="Google Shape;455;p52"/>
          <p:cNvGraphicFramePr/>
          <p:nvPr/>
        </p:nvGraphicFramePr>
        <p:xfrm>
          <a:off x="3991038" y="3106700"/>
          <a:ext cx="3000000" cy="3000000"/>
        </p:xfrm>
        <a:graphic>
          <a:graphicData uri="http://schemas.openxmlformats.org/drawingml/2006/table">
            <a:tbl>
              <a:tblPr>
                <a:noFill/>
                <a:tableStyleId>{1F908911-B261-4502-8DE4-000F56DA9C14}</a:tableStyleId>
              </a:tblPr>
              <a:tblGrid>
                <a:gridCol w="763150"/>
                <a:gridCol w="398750"/>
              </a:tblGrid>
              <a:tr h="340625">
                <a:tc>
                  <a:txBody>
                    <a:bodyPr/>
                    <a:lstStyle/>
                    <a:p>
                      <a:pPr indent="0" lvl="0" marL="0" rtl="0" algn="l">
                        <a:spcBef>
                          <a:spcPts val="0"/>
                        </a:spcBef>
                        <a:spcAft>
                          <a:spcPts val="0"/>
                        </a:spcAft>
                        <a:buNone/>
                      </a:pPr>
                      <a:r>
                        <a:rPr lang="zh-TW" sz="1200">
                          <a:solidFill>
                            <a:schemeClr val="dk2"/>
                          </a:solidFill>
                        </a:rPr>
                        <a:t>is</a:t>
                      </a:r>
                      <a:endParaRPr sz="1200">
                        <a:solidFill>
                          <a:schemeClr val="dk2"/>
                        </a:solidFill>
                      </a:endParaRPr>
                    </a:p>
                  </a:txBody>
                  <a:tcPr marT="91425" marB="91425" marR="91425" marL="91425"/>
                </a:tc>
                <a:tc>
                  <a:txBody>
                    <a:bodyPr/>
                    <a:lstStyle/>
                    <a:p>
                      <a:pPr indent="0" lvl="0" marL="0" rtl="0" algn="l">
                        <a:spcBef>
                          <a:spcPts val="0"/>
                        </a:spcBef>
                        <a:spcAft>
                          <a:spcPts val="0"/>
                        </a:spcAft>
                        <a:buNone/>
                      </a:pPr>
                      <a:r>
                        <a:rPr lang="zh-TW" sz="1200">
                          <a:solidFill>
                            <a:schemeClr val="dk2"/>
                          </a:solidFill>
                        </a:rPr>
                        <a:t>94</a:t>
                      </a:r>
                      <a:endParaRPr sz="1200">
                        <a:solidFill>
                          <a:schemeClr val="dk2"/>
                        </a:solidFill>
                      </a:endParaRPr>
                    </a:p>
                  </a:txBody>
                  <a:tcPr marT="91425" marB="91425" marR="91425" marL="91425"/>
                </a:tc>
              </a:tr>
              <a:tr h="340625">
                <a:tc>
                  <a:txBody>
                    <a:bodyPr/>
                    <a:lstStyle/>
                    <a:p>
                      <a:pPr indent="0" lvl="0" marL="0" rtl="0" algn="l">
                        <a:spcBef>
                          <a:spcPts val="0"/>
                        </a:spcBef>
                        <a:spcAft>
                          <a:spcPts val="0"/>
                        </a:spcAft>
                        <a:buNone/>
                      </a:pPr>
                      <a:r>
                        <a:rPr lang="zh-TW" sz="1200">
                          <a:solidFill>
                            <a:schemeClr val="dk2"/>
                          </a:solidFill>
                        </a:rPr>
                        <a:t>fantastic</a:t>
                      </a:r>
                      <a:endParaRPr sz="1200">
                        <a:solidFill>
                          <a:schemeClr val="dk2"/>
                        </a:solidFill>
                      </a:endParaRPr>
                    </a:p>
                  </a:txBody>
                  <a:tcPr marT="91425" marB="91425" marR="91425" marL="91425"/>
                </a:tc>
                <a:tc>
                  <a:txBody>
                    <a:bodyPr/>
                    <a:lstStyle/>
                    <a:p>
                      <a:pPr indent="0" lvl="0" marL="0" rtl="0" algn="l">
                        <a:spcBef>
                          <a:spcPts val="0"/>
                        </a:spcBef>
                        <a:spcAft>
                          <a:spcPts val="0"/>
                        </a:spcAft>
                        <a:buNone/>
                      </a:pPr>
                      <a:r>
                        <a:rPr lang="zh-TW" sz="1200">
                          <a:solidFill>
                            <a:schemeClr val="dk2"/>
                          </a:solidFill>
                        </a:rPr>
                        <a:t>76</a:t>
                      </a:r>
                      <a:endParaRPr sz="1200">
                        <a:solidFill>
                          <a:schemeClr val="dk2"/>
                        </a:solidFill>
                      </a:endParaRPr>
                    </a:p>
                  </a:txBody>
                  <a:tcPr marT="91425" marB="91425" marR="91425" marL="91425"/>
                </a:tc>
              </a:tr>
              <a:tr h="340625">
                <a:tc>
                  <a:txBody>
                    <a:bodyPr/>
                    <a:lstStyle/>
                    <a:p>
                      <a:pPr indent="0" lvl="0" marL="0" rtl="0" algn="l">
                        <a:spcBef>
                          <a:spcPts val="0"/>
                        </a:spcBef>
                        <a:spcAft>
                          <a:spcPts val="0"/>
                        </a:spcAft>
                        <a:buNone/>
                      </a:pPr>
                      <a:r>
                        <a:rPr lang="zh-TW" sz="1200">
                          <a:solidFill>
                            <a:schemeClr val="dk2"/>
                          </a:solidFill>
                        </a:rPr>
                        <a:t>movie</a:t>
                      </a:r>
                      <a:endParaRPr sz="1200">
                        <a:solidFill>
                          <a:schemeClr val="dk2"/>
                        </a:solidFill>
                      </a:endParaRPr>
                    </a:p>
                  </a:txBody>
                  <a:tcPr marT="91425" marB="91425" marR="91425" marL="91425"/>
                </a:tc>
                <a:tc>
                  <a:txBody>
                    <a:bodyPr/>
                    <a:lstStyle/>
                    <a:p>
                      <a:pPr indent="0" lvl="0" marL="0" rtl="0" algn="l">
                        <a:spcBef>
                          <a:spcPts val="0"/>
                        </a:spcBef>
                        <a:spcAft>
                          <a:spcPts val="0"/>
                        </a:spcAft>
                        <a:buNone/>
                      </a:pPr>
                      <a:r>
                        <a:rPr lang="zh-TW" sz="1200">
                          <a:solidFill>
                            <a:schemeClr val="dk2"/>
                          </a:solidFill>
                        </a:rPr>
                        <a:t>67</a:t>
                      </a:r>
                      <a:endParaRPr sz="1200">
                        <a:solidFill>
                          <a:schemeClr val="dk2"/>
                        </a:solidFill>
                      </a:endParaRPr>
                    </a:p>
                  </a:txBody>
                  <a:tcPr marT="91425" marB="91425" marR="91425" marL="91425"/>
                </a:tc>
              </a:tr>
              <a:tr h="340625">
                <a:tc>
                  <a:txBody>
                    <a:bodyPr/>
                    <a:lstStyle/>
                    <a:p>
                      <a:pPr indent="0" lvl="0" marL="0" rtl="0" algn="l">
                        <a:spcBef>
                          <a:spcPts val="0"/>
                        </a:spcBef>
                        <a:spcAft>
                          <a:spcPts val="0"/>
                        </a:spcAft>
                        <a:buNone/>
                      </a:pPr>
                      <a:r>
                        <a:rPr lang="zh-TW" sz="1200">
                          <a:solidFill>
                            <a:schemeClr val="dk2"/>
                          </a:solidFill>
                        </a:rPr>
                        <a:t>this</a:t>
                      </a:r>
                      <a:endParaRPr sz="1200">
                        <a:solidFill>
                          <a:schemeClr val="dk2"/>
                        </a:solidFill>
                      </a:endParaRPr>
                    </a:p>
                  </a:txBody>
                  <a:tcPr marT="91425" marB="91425" marR="91425" marL="91425"/>
                </a:tc>
                <a:tc>
                  <a:txBody>
                    <a:bodyPr/>
                    <a:lstStyle/>
                    <a:p>
                      <a:pPr indent="0" lvl="0" marL="0" rtl="0" algn="l">
                        <a:spcBef>
                          <a:spcPts val="0"/>
                        </a:spcBef>
                        <a:spcAft>
                          <a:spcPts val="0"/>
                        </a:spcAft>
                        <a:buNone/>
                      </a:pPr>
                      <a:r>
                        <a:rPr lang="zh-TW" sz="1200">
                          <a:solidFill>
                            <a:schemeClr val="dk2"/>
                          </a:solidFill>
                        </a:rPr>
                        <a:t>32</a:t>
                      </a:r>
                      <a:endParaRPr sz="1200">
                        <a:solidFill>
                          <a:schemeClr val="dk2"/>
                        </a:solidFill>
                      </a:endParaRPr>
                    </a:p>
                  </a:txBody>
                  <a:tcPr marT="91425" marB="91425" marR="91425" marL="91425"/>
                </a:tc>
              </a:tr>
            </a:tbl>
          </a:graphicData>
        </a:graphic>
      </p:graphicFrame>
      <p:grpSp>
        <p:nvGrpSpPr>
          <p:cNvPr id="456" name="Google Shape;456;p52"/>
          <p:cNvGrpSpPr/>
          <p:nvPr/>
        </p:nvGrpSpPr>
        <p:grpSpPr>
          <a:xfrm>
            <a:off x="4546638" y="4725425"/>
            <a:ext cx="50700" cy="264550"/>
            <a:chOff x="4345950" y="4788025"/>
            <a:chExt cx="50700" cy="264550"/>
          </a:xfrm>
        </p:grpSpPr>
        <p:sp>
          <p:nvSpPr>
            <p:cNvPr id="457" name="Google Shape;457;p52"/>
            <p:cNvSpPr/>
            <p:nvPr/>
          </p:nvSpPr>
          <p:spPr>
            <a:xfrm>
              <a:off x="4345950" y="4788025"/>
              <a:ext cx="50700" cy="507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58" name="Google Shape;458;p52"/>
            <p:cNvSpPr/>
            <p:nvPr/>
          </p:nvSpPr>
          <p:spPr>
            <a:xfrm>
              <a:off x="4345950" y="4894950"/>
              <a:ext cx="50700" cy="507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59" name="Google Shape;459;p52"/>
            <p:cNvSpPr/>
            <p:nvPr/>
          </p:nvSpPr>
          <p:spPr>
            <a:xfrm>
              <a:off x="4345950" y="5001875"/>
              <a:ext cx="50700" cy="507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3"/>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Embedding Layer</a:t>
            </a:r>
            <a:endParaRPr/>
          </a:p>
        </p:txBody>
      </p:sp>
      <p:cxnSp>
        <p:nvCxnSpPr>
          <p:cNvPr id="465" name="Google Shape;465;p53"/>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466" name="Google Shape;466;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467" name="Google Shape;467;p53"/>
          <p:cNvSpPr txBox="1"/>
          <p:nvPr/>
        </p:nvSpPr>
        <p:spPr>
          <a:xfrm>
            <a:off x="359675" y="1039925"/>
            <a:ext cx="6622800" cy="369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1200"/>
              </a:spcAft>
              <a:buNone/>
            </a:pPr>
            <a:r>
              <a:t/>
            </a:r>
            <a:endParaRPr sz="1200">
              <a:solidFill>
                <a:schemeClr val="dk2"/>
              </a:solidFill>
            </a:endParaRPr>
          </a:p>
        </p:txBody>
      </p:sp>
      <p:cxnSp>
        <p:nvCxnSpPr>
          <p:cNvPr id="468" name="Google Shape;468;p53"/>
          <p:cNvCxnSpPr/>
          <p:nvPr/>
        </p:nvCxnSpPr>
        <p:spPr>
          <a:xfrm>
            <a:off x="3277650" y="4155138"/>
            <a:ext cx="1042200" cy="0"/>
          </a:xfrm>
          <a:prstGeom prst="straightConnector1">
            <a:avLst/>
          </a:prstGeom>
          <a:noFill/>
          <a:ln cap="flat" cmpd="sng" w="28575">
            <a:solidFill>
              <a:schemeClr val="dk2"/>
            </a:solidFill>
            <a:prstDash val="solid"/>
            <a:round/>
            <a:headEnd len="med" w="med" type="none"/>
            <a:tailEnd len="med" w="med" type="triangle"/>
          </a:ln>
        </p:spPr>
      </p:cxnSp>
      <p:sp>
        <p:nvSpPr>
          <p:cNvPr id="469" name="Google Shape;469;p53"/>
          <p:cNvSpPr txBox="1"/>
          <p:nvPr/>
        </p:nvSpPr>
        <p:spPr>
          <a:xfrm>
            <a:off x="4837900" y="3970500"/>
            <a:ext cx="3226800" cy="369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1200"/>
              </a:spcAft>
              <a:buNone/>
            </a:pPr>
            <a:r>
              <a:rPr lang="zh-TW" sz="1200">
                <a:solidFill>
                  <a:schemeClr val="dk2"/>
                </a:solidFill>
              </a:rPr>
              <a:t>[[0.3, -0.76, …, xn], [0.31, 0.27, yn], …]</a:t>
            </a:r>
            <a:endParaRPr sz="1200">
              <a:solidFill>
                <a:schemeClr val="dk2"/>
              </a:solidFill>
            </a:endParaRPr>
          </a:p>
        </p:txBody>
      </p:sp>
      <p:sp>
        <p:nvSpPr>
          <p:cNvPr id="470" name="Google Shape;470;p53"/>
          <p:cNvSpPr txBox="1"/>
          <p:nvPr/>
        </p:nvSpPr>
        <p:spPr>
          <a:xfrm>
            <a:off x="359675" y="1039925"/>
            <a:ext cx="7103100" cy="2678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1200">
                <a:solidFill>
                  <a:schemeClr val="dk2"/>
                </a:solidFill>
              </a:rPr>
              <a:t>In sentiment analysis, we observed that:</a:t>
            </a:r>
            <a:endParaRPr sz="1200">
              <a:solidFill>
                <a:schemeClr val="dk2"/>
              </a:solidFill>
            </a:endParaRPr>
          </a:p>
          <a:p>
            <a:pPr indent="-304800" lvl="0" marL="457200" rtl="0" algn="l">
              <a:lnSpc>
                <a:spcPct val="200000"/>
              </a:lnSpc>
              <a:spcBef>
                <a:spcPts val="1200"/>
              </a:spcBef>
              <a:spcAft>
                <a:spcPts val="0"/>
              </a:spcAft>
              <a:buClr>
                <a:schemeClr val="dk2"/>
              </a:buClr>
              <a:buSzPts val="1200"/>
              <a:buChar char="●"/>
            </a:pPr>
            <a:r>
              <a:rPr lang="zh-TW" sz="1200">
                <a:solidFill>
                  <a:schemeClr val="dk2"/>
                </a:solidFill>
              </a:rPr>
              <a:t>Similar words might have similar embedding representations</a:t>
            </a:r>
            <a:endParaRPr sz="1200">
              <a:solidFill>
                <a:schemeClr val="dk2"/>
              </a:solidFill>
            </a:endParaRPr>
          </a:p>
          <a:p>
            <a:pPr indent="-304800" lvl="0" marL="457200" rtl="0" algn="l">
              <a:lnSpc>
                <a:spcPct val="200000"/>
              </a:lnSpc>
              <a:spcBef>
                <a:spcPts val="0"/>
              </a:spcBef>
              <a:spcAft>
                <a:spcPts val="0"/>
              </a:spcAft>
              <a:buClr>
                <a:schemeClr val="dk2"/>
              </a:buClr>
              <a:buSzPts val="1200"/>
              <a:buChar char="●"/>
            </a:pPr>
            <a:r>
              <a:rPr lang="zh-TW" sz="1200">
                <a:solidFill>
                  <a:schemeClr val="dk2"/>
                </a:solidFill>
              </a:rPr>
              <a:t>The relation between word and embedding vector can be one-to-many</a:t>
            </a:r>
            <a:endParaRPr sz="1200">
              <a:solidFill>
                <a:schemeClr val="dk2"/>
              </a:solidFill>
            </a:endParaRPr>
          </a:p>
          <a:p>
            <a:pPr indent="0" lvl="0" marL="0" rtl="0" algn="l">
              <a:lnSpc>
                <a:spcPct val="100000"/>
              </a:lnSpc>
              <a:spcBef>
                <a:spcPts val="1200"/>
              </a:spcBef>
              <a:spcAft>
                <a:spcPts val="0"/>
              </a:spcAft>
              <a:buNone/>
            </a:pPr>
            <a:r>
              <a:rPr lang="zh-TW" sz="1200">
                <a:solidFill>
                  <a:schemeClr val="dk2"/>
                </a:solidFill>
              </a:rPr>
              <a:t>Therefore, an embedding layer is added before RNN layer:</a:t>
            </a:r>
            <a:endParaRPr sz="1200">
              <a:solidFill>
                <a:schemeClr val="dk2"/>
              </a:solidFill>
            </a:endParaRPr>
          </a:p>
          <a:p>
            <a:pPr indent="-304800" lvl="0" marL="457200" rtl="0" algn="l">
              <a:lnSpc>
                <a:spcPct val="200000"/>
              </a:lnSpc>
              <a:spcBef>
                <a:spcPts val="1200"/>
              </a:spcBef>
              <a:spcAft>
                <a:spcPts val="0"/>
              </a:spcAft>
              <a:buClr>
                <a:schemeClr val="dk2"/>
              </a:buClr>
              <a:buSzPts val="1200"/>
              <a:buChar char="●"/>
            </a:pPr>
            <a:r>
              <a:rPr lang="zh-TW" sz="1200">
                <a:solidFill>
                  <a:schemeClr val="dk2"/>
                </a:solidFill>
              </a:rPr>
              <a:t>The Embedding layer can be understood as a lookup table that maps from integer indices (which stand for specific words) to dense vectors (their embeddings).</a:t>
            </a:r>
            <a:endParaRPr sz="1200">
              <a:solidFill>
                <a:schemeClr val="dk2"/>
              </a:solidFill>
            </a:endParaRPr>
          </a:p>
          <a:p>
            <a:pPr indent="-304800" lvl="0" marL="457200" rtl="0" algn="l">
              <a:lnSpc>
                <a:spcPct val="200000"/>
              </a:lnSpc>
              <a:spcBef>
                <a:spcPts val="0"/>
              </a:spcBef>
              <a:spcAft>
                <a:spcPts val="0"/>
              </a:spcAft>
              <a:buClr>
                <a:schemeClr val="dk2"/>
              </a:buClr>
              <a:buSzPts val="1200"/>
              <a:buChar char="●"/>
            </a:pPr>
            <a:r>
              <a:rPr lang="zh-TW" sz="1200">
                <a:solidFill>
                  <a:schemeClr val="dk2"/>
                </a:solidFill>
              </a:rPr>
              <a:t>The floating values are randomly generated, then updated by backpropagation during training</a:t>
            </a:r>
            <a:endParaRPr sz="1200">
              <a:solidFill>
                <a:schemeClr val="dk2"/>
              </a:solidFill>
            </a:endParaRPr>
          </a:p>
        </p:txBody>
      </p:sp>
      <p:sp>
        <p:nvSpPr>
          <p:cNvPr id="471" name="Google Shape;471;p53"/>
          <p:cNvSpPr txBox="1"/>
          <p:nvPr/>
        </p:nvSpPr>
        <p:spPr>
          <a:xfrm>
            <a:off x="1079299" y="3970500"/>
            <a:ext cx="1680300" cy="369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1200"/>
              </a:spcAft>
              <a:buNone/>
            </a:pPr>
            <a:r>
              <a:rPr lang="zh-TW" sz="1200">
                <a:solidFill>
                  <a:schemeClr val="dk2"/>
                </a:solidFill>
              </a:rPr>
              <a:t>[32, 67, 94, 74, 0, …]</a:t>
            </a:r>
            <a:endParaRPr sz="1200">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4"/>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RNN: Load Data</a:t>
            </a:r>
            <a:endParaRPr/>
          </a:p>
        </p:txBody>
      </p:sp>
      <p:cxnSp>
        <p:nvCxnSpPr>
          <p:cNvPr id="477" name="Google Shape;477;p54"/>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478" name="Google Shape;478;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479" name="Google Shape;479;p54"/>
          <p:cNvPicPr preferRelativeResize="0"/>
          <p:nvPr/>
        </p:nvPicPr>
        <p:blipFill>
          <a:blip r:embed="rId3">
            <a:alphaModFix/>
          </a:blip>
          <a:stretch>
            <a:fillRect/>
          </a:stretch>
        </p:blipFill>
        <p:spPr>
          <a:xfrm>
            <a:off x="1975637" y="2064225"/>
            <a:ext cx="5192726" cy="2495050"/>
          </a:xfrm>
          <a:prstGeom prst="rect">
            <a:avLst/>
          </a:prstGeom>
          <a:noFill/>
          <a:ln>
            <a:noFill/>
          </a:ln>
        </p:spPr>
      </p:pic>
      <p:sp>
        <p:nvSpPr>
          <p:cNvPr id="480" name="Google Shape;480;p54"/>
          <p:cNvSpPr txBox="1"/>
          <p:nvPr/>
        </p:nvSpPr>
        <p:spPr>
          <a:xfrm>
            <a:off x="359675" y="1039925"/>
            <a:ext cx="7811100" cy="738900"/>
          </a:xfrm>
          <a:prstGeom prst="rect">
            <a:avLst/>
          </a:prstGeom>
          <a:noFill/>
          <a:ln>
            <a:noFill/>
          </a:ln>
        </p:spPr>
        <p:txBody>
          <a:bodyPr anchorCtr="0" anchor="t" bIns="91425" lIns="91425" spcFirstLastPara="1" rIns="91425" wrap="square" tIns="91425">
            <a:spAutoFit/>
          </a:bodyPr>
          <a:lstStyle/>
          <a:p>
            <a:pPr indent="-304800" lvl="0" marL="457200" rtl="0" algn="l">
              <a:lnSpc>
                <a:spcPct val="200000"/>
              </a:lnSpc>
              <a:spcBef>
                <a:spcPts val="0"/>
              </a:spcBef>
              <a:spcAft>
                <a:spcPts val="0"/>
              </a:spcAft>
              <a:buClr>
                <a:schemeClr val="dk2"/>
              </a:buClr>
              <a:buSzPts val="1200"/>
              <a:buChar char="●"/>
            </a:pPr>
            <a:r>
              <a:rPr lang="zh-TW" sz="1200">
                <a:solidFill>
                  <a:schemeClr val="dk2"/>
                </a:solidFill>
              </a:rPr>
              <a:t>IMDB dataset is also a built-in dataset of Keras, so we can simply load it as usual.</a:t>
            </a:r>
            <a:endParaRPr sz="1200">
              <a:solidFill>
                <a:schemeClr val="dk2"/>
              </a:solidFill>
            </a:endParaRPr>
          </a:p>
          <a:p>
            <a:pPr indent="-304800" lvl="0" marL="457200" rtl="0" algn="l">
              <a:lnSpc>
                <a:spcPct val="200000"/>
              </a:lnSpc>
              <a:spcBef>
                <a:spcPts val="0"/>
              </a:spcBef>
              <a:spcAft>
                <a:spcPts val="0"/>
              </a:spcAft>
              <a:buClr>
                <a:schemeClr val="dk2"/>
              </a:buClr>
              <a:buSzPts val="1200"/>
              <a:buChar char="●"/>
            </a:pPr>
            <a:r>
              <a:rPr lang="zh-TW" sz="1200">
                <a:solidFill>
                  <a:schemeClr val="dk2"/>
                </a:solidFill>
              </a:rPr>
              <a:t>The “num_words” argument indicates the number of the most frequent words retained for mapping.</a:t>
            </a:r>
            <a:endParaRPr sz="1200">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5"/>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RNN: Inspect Training Data</a:t>
            </a:r>
            <a:endParaRPr/>
          </a:p>
        </p:txBody>
      </p:sp>
      <p:cxnSp>
        <p:nvCxnSpPr>
          <p:cNvPr id="486" name="Google Shape;486;p55"/>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487" name="Google Shape;487;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488" name="Google Shape;488;p55"/>
          <p:cNvSpPr txBox="1"/>
          <p:nvPr/>
        </p:nvSpPr>
        <p:spPr>
          <a:xfrm>
            <a:off x="4950550" y="1233825"/>
            <a:ext cx="3953700" cy="30783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chemeClr val="dk2"/>
              </a:buClr>
              <a:buSzPts val="1200"/>
              <a:buChar char="●"/>
            </a:pPr>
            <a:r>
              <a:rPr lang="zh-TW" sz="1200">
                <a:solidFill>
                  <a:schemeClr val="dk2"/>
                </a:solidFill>
              </a:rPr>
              <a:t>The method “imdb.get_word_index()” returns the </a:t>
            </a:r>
            <a:endParaRPr sz="1200">
              <a:solidFill>
                <a:schemeClr val="dk2"/>
              </a:solidFill>
            </a:endParaRPr>
          </a:p>
          <a:p>
            <a:pPr indent="0" lvl="0" marL="457200" rtl="0" algn="l">
              <a:lnSpc>
                <a:spcPct val="100000"/>
              </a:lnSpc>
              <a:spcBef>
                <a:spcPts val="1200"/>
              </a:spcBef>
              <a:spcAft>
                <a:spcPts val="0"/>
              </a:spcAft>
              <a:buNone/>
            </a:pPr>
            <a:r>
              <a:rPr lang="zh-TW" sz="1200">
                <a:solidFill>
                  <a:schemeClr val="dk2"/>
                </a:solidFill>
              </a:rPr>
              <a:t>dataset’s </a:t>
            </a:r>
            <a:r>
              <a:rPr lang="zh-TW" sz="1200">
                <a:solidFill>
                  <a:schemeClr val="dk2"/>
                </a:solidFill>
              </a:rPr>
              <a:t>lookup table.</a:t>
            </a:r>
            <a:endParaRPr sz="1200">
              <a:solidFill>
                <a:schemeClr val="dk2"/>
              </a:solidFill>
            </a:endParaRPr>
          </a:p>
          <a:p>
            <a:pPr indent="0" lvl="0" marL="457200" rtl="0" algn="l">
              <a:lnSpc>
                <a:spcPct val="100000"/>
              </a:lnSpc>
              <a:spcBef>
                <a:spcPts val="1200"/>
              </a:spcBef>
              <a:spcAft>
                <a:spcPts val="0"/>
              </a:spcAft>
              <a:buNone/>
            </a:pPr>
            <a:r>
              <a:t/>
            </a:r>
            <a:endParaRPr sz="1200">
              <a:solidFill>
                <a:schemeClr val="dk2"/>
              </a:solidFill>
            </a:endParaRPr>
          </a:p>
          <a:p>
            <a:pPr indent="-304800" lvl="0" marL="457200" rtl="0" algn="l">
              <a:lnSpc>
                <a:spcPct val="100000"/>
              </a:lnSpc>
              <a:spcBef>
                <a:spcPts val="1200"/>
              </a:spcBef>
              <a:spcAft>
                <a:spcPts val="0"/>
              </a:spcAft>
              <a:buClr>
                <a:schemeClr val="dk2"/>
              </a:buClr>
              <a:buSzPts val="1200"/>
              <a:buChar char="●"/>
            </a:pPr>
            <a:r>
              <a:rPr lang="zh-TW" sz="1200">
                <a:solidFill>
                  <a:schemeClr val="dk2"/>
                </a:solidFill>
              </a:rPr>
              <a:t>To convert the data back to strings using their </a:t>
            </a:r>
            <a:endParaRPr sz="1200">
              <a:solidFill>
                <a:schemeClr val="dk2"/>
              </a:solidFill>
            </a:endParaRPr>
          </a:p>
          <a:p>
            <a:pPr indent="0" lvl="0" marL="457200" rtl="0" algn="l">
              <a:lnSpc>
                <a:spcPct val="100000"/>
              </a:lnSpc>
              <a:spcBef>
                <a:spcPts val="1200"/>
              </a:spcBef>
              <a:spcAft>
                <a:spcPts val="0"/>
              </a:spcAft>
              <a:buNone/>
            </a:pPr>
            <a:r>
              <a:rPr lang="zh-TW" sz="1200">
                <a:solidFill>
                  <a:schemeClr val="dk2"/>
                </a:solidFill>
              </a:rPr>
              <a:t>frequencies as indices, the key and value must </a:t>
            </a:r>
            <a:endParaRPr sz="1200">
              <a:solidFill>
                <a:schemeClr val="dk2"/>
              </a:solidFill>
            </a:endParaRPr>
          </a:p>
          <a:p>
            <a:pPr indent="0" lvl="0" marL="457200" rtl="0" algn="l">
              <a:lnSpc>
                <a:spcPct val="100000"/>
              </a:lnSpc>
              <a:spcBef>
                <a:spcPts val="1200"/>
              </a:spcBef>
              <a:spcAft>
                <a:spcPts val="0"/>
              </a:spcAft>
              <a:buNone/>
            </a:pPr>
            <a:r>
              <a:rPr lang="zh-TW" sz="1200">
                <a:solidFill>
                  <a:schemeClr val="dk2"/>
                </a:solidFill>
              </a:rPr>
              <a:t>be exchanged.</a:t>
            </a:r>
            <a:endParaRPr sz="1200">
              <a:solidFill>
                <a:schemeClr val="dk2"/>
              </a:solidFill>
            </a:endParaRPr>
          </a:p>
          <a:p>
            <a:pPr indent="0" lvl="0" marL="457200" rtl="0" algn="l">
              <a:lnSpc>
                <a:spcPct val="100000"/>
              </a:lnSpc>
              <a:spcBef>
                <a:spcPts val="1200"/>
              </a:spcBef>
              <a:spcAft>
                <a:spcPts val="0"/>
              </a:spcAft>
              <a:buNone/>
            </a:pPr>
            <a:r>
              <a:t/>
            </a:r>
            <a:endParaRPr sz="1200">
              <a:solidFill>
                <a:schemeClr val="dk2"/>
              </a:solidFill>
            </a:endParaRPr>
          </a:p>
          <a:p>
            <a:pPr indent="-304800" lvl="0" marL="457200" rtl="0" algn="l">
              <a:lnSpc>
                <a:spcPct val="100000"/>
              </a:lnSpc>
              <a:spcBef>
                <a:spcPts val="1200"/>
              </a:spcBef>
              <a:spcAft>
                <a:spcPts val="0"/>
              </a:spcAft>
              <a:buClr>
                <a:schemeClr val="dk2"/>
              </a:buClr>
              <a:buSzPts val="1200"/>
              <a:buChar char="●"/>
            </a:pPr>
            <a:r>
              <a:rPr lang="zh-TW" sz="1200">
                <a:solidFill>
                  <a:schemeClr val="dk2"/>
                </a:solidFill>
              </a:rPr>
              <a:t>The indices 0 ~ 3 are preserved for special word </a:t>
            </a:r>
            <a:endParaRPr sz="1200">
              <a:solidFill>
                <a:schemeClr val="dk2"/>
              </a:solidFill>
            </a:endParaRPr>
          </a:p>
          <a:p>
            <a:pPr indent="0" lvl="0" marL="457200" rtl="0" algn="l">
              <a:lnSpc>
                <a:spcPct val="100000"/>
              </a:lnSpc>
              <a:spcBef>
                <a:spcPts val="1200"/>
              </a:spcBef>
              <a:spcAft>
                <a:spcPts val="1200"/>
              </a:spcAft>
              <a:buNone/>
            </a:pPr>
            <a:r>
              <a:rPr lang="zh-TW" sz="1200">
                <a:solidFill>
                  <a:schemeClr val="dk2"/>
                </a:solidFill>
              </a:rPr>
              <a:t>like padding or unknown words.</a:t>
            </a:r>
            <a:endParaRPr sz="1200">
              <a:solidFill>
                <a:schemeClr val="dk2"/>
              </a:solidFill>
            </a:endParaRPr>
          </a:p>
        </p:txBody>
      </p:sp>
      <p:pic>
        <p:nvPicPr>
          <p:cNvPr id="489" name="Google Shape;489;p55"/>
          <p:cNvPicPr preferRelativeResize="0"/>
          <p:nvPr/>
        </p:nvPicPr>
        <p:blipFill>
          <a:blip r:embed="rId3">
            <a:alphaModFix/>
          </a:blip>
          <a:stretch>
            <a:fillRect/>
          </a:stretch>
        </p:blipFill>
        <p:spPr>
          <a:xfrm>
            <a:off x="359675" y="1453100"/>
            <a:ext cx="4590876" cy="26075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6"/>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TW"/>
              <a:t>RNN: Model Construction</a:t>
            </a:r>
            <a:endParaRPr/>
          </a:p>
        </p:txBody>
      </p:sp>
      <p:cxnSp>
        <p:nvCxnSpPr>
          <p:cNvPr id="495" name="Google Shape;495;p56"/>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496" name="Google Shape;496;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497" name="Google Shape;497;p56"/>
          <p:cNvSpPr txBox="1"/>
          <p:nvPr/>
        </p:nvSpPr>
        <p:spPr>
          <a:xfrm>
            <a:off x="4529525" y="1299538"/>
            <a:ext cx="4024200" cy="24012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chemeClr val="dk2"/>
              </a:buClr>
              <a:buSzPts val="1200"/>
              <a:buChar char="●"/>
            </a:pPr>
            <a:r>
              <a:rPr lang="zh-TW" sz="1200">
                <a:solidFill>
                  <a:schemeClr val="dk2"/>
                </a:solidFill>
              </a:rPr>
              <a:t>Since the NN cannot handle data with varying </a:t>
            </a:r>
            <a:endParaRPr sz="1200">
              <a:solidFill>
                <a:schemeClr val="dk2"/>
              </a:solidFill>
            </a:endParaRPr>
          </a:p>
          <a:p>
            <a:pPr indent="0" lvl="0" marL="457200" rtl="0" algn="l">
              <a:lnSpc>
                <a:spcPct val="100000"/>
              </a:lnSpc>
              <a:spcBef>
                <a:spcPts val="1200"/>
              </a:spcBef>
              <a:spcAft>
                <a:spcPts val="0"/>
              </a:spcAft>
              <a:buNone/>
            </a:pPr>
            <a:r>
              <a:rPr lang="zh-TW" sz="1200">
                <a:solidFill>
                  <a:schemeClr val="dk2"/>
                </a:solidFill>
              </a:rPr>
              <a:t>lengths, they must be trimmed or padded to the </a:t>
            </a:r>
            <a:endParaRPr sz="1200">
              <a:solidFill>
                <a:schemeClr val="dk2"/>
              </a:solidFill>
            </a:endParaRPr>
          </a:p>
          <a:p>
            <a:pPr indent="0" lvl="0" marL="457200" rtl="0" algn="l">
              <a:lnSpc>
                <a:spcPct val="100000"/>
              </a:lnSpc>
              <a:spcBef>
                <a:spcPts val="1200"/>
              </a:spcBef>
              <a:spcAft>
                <a:spcPts val="0"/>
              </a:spcAft>
              <a:buNone/>
            </a:pPr>
            <a:r>
              <a:rPr lang="zh-TW" sz="1200">
                <a:solidFill>
                  <a:schemeClr val="dk2"/>
                </a:solidFill>
              </a:rPr>
              <a:t>same length.</a:t>
            </a:r>
            <a:endParaRPr sz="1200">
              <a:solidFill>
                <a:schemeClr val="dk2"/>
              </a:solidFill>
            </a:endParaRPr>
          </a:p>
          <a:p>
            <a:pPr indent="0" lvl="0" marL="0" rtl="0" algn="l">
              <a:lnSpc>
                <a:spcPct val="100000"/>
              </a:lnSpc>
              <a:spcBef>
                <a:spcPts val="1200"/>
              </a:spcBef>
              <a:spcAft>
                <a:spcPts val="0"/>
              </a:spcAft>
              <a:buNone/>
            </a:pPr>
            <a:r>
              <a:t/>
            </a:r>
            <a:endParaRPr sz="1200">
              <a:solidFill>
                <a:schemeClr val="dk2"/>
              </a:solidFill>
            </a:endParaRPr>
          </a:p>
          <a:p>
            <a:pPr indent="-304800" lvl="0" marL="457200" rtl="0" algn="l">
              <a:lnSpc>
                <a:spcPct val="100000"/>
              </a:lnSpc>
              <a:spcBef>
                <a:spcPts val="1200"/>
              </a:spcBef>
              <a:spcAft>
                <a:spcPts val="0"/>
              </a:spcAft>
              <a:buClr>
                <a:schemeClr val="dk2"/>
              </a:buClr>
              <a:buSzPts val="1200"/>
              <a:buChar char="●"/>
            </a:pPr>
            <a:r>
              <a:rPr lang="zh-TW" sz="1200">
                <a:solidFill>
                  <a:schemeClr val="dk2"/>
                </a:solidFill>
              </a:rPr>
              <a:t>Using “pad_sequences()”, sequences longer than </a:t>
            </a:r>
            <a:endParaRPr sz="1200">
              <a:solidFill>
                <a:schemeClr val="dk2"/>
              </a:solidFill>
            </a:endParaRPr>
          </a:p>
          <a:p>
            <a:pPr indent="0" lvl="0" marL="457200" rtl="0" algn="l">
              <a:lnSpc>
                <a:spcPct val="100000"/>
              </a:lnSpc>
              <a:spcBef>
                <a:spcPts val="1200"/>
              </a:spcBef>
              <a:spcAft>
                <a:spcPts val="0"/>
              </a:spcAft>
              <a:buNone/>
            </a:pPr>
            <a:r>
              <a:rPr lang="zh-TW" sz="1200">
                <a:solidFill>
                  <a:schemeClr val="dk2"/>
                </a:solidFill>
              </a:rPr>
              <a:t>256 will be trimmed, otherwise, it will be padded </a:t>
            </a:r>
            <a:endParaRPr sz="1200">
              <a:solidFill>
                <a:schemeClr val="dk2"/>
              </a:solidFill>
            </a:endParaRPr>
          </a:p>
          <a:p>
            <a:pPr indent="0" lvl="0" marL="457200" rtl="0" algn="l">
              <a:lnSpc>
                <a:spcPct val="100000"/>
              </a:lnSpc>
              <a:spcBef>
                <a:spcPts val="1200"/>
              </a:spcBef>
              <a:spcAft>
                <a:spcPts val="1200"/>
              </a:spcAft>
              <a:buNone/>
            </a:pPr>
            <a:r>
              <a:rPr lang="zh-TW" sz="1200">
                <a:solidFill>
                  <a:schemeClr val="dk2"/>
                </a:solidFill>
              </a:rPr>
              <a:t>with zeros until the </a:t>
            </a:r>
            <a:r>
              <a:rPr lang="zh-TW" sz="1200">
                <a:solidFill>
                  <a:schemeClr val="dk2"/>
                </a:solidFill>
              </a:rPr>
              <a:t>length is equal to 256.</a:t>
            </a:r>
            <a:endParaRPr sz="1200">
              <a:solidFill>
                <a:schemeClr val="dk2"/>
              </a:solidFill>
            </a:endParaRPr>
          </a:p>
        </p:txBody>
      </p:sp>
      <p:cxnSp>
        <p:nvCxnSpPr>
          <p:cNvPr id="498" name="Google Shape;498;p56"/>
          <p:cNvCxnSpPr/>
          <p:nvPr/>
        </p:nvCxnSpPr>
        <p:spPr>
          <a:xfrm>
            <a:off x="6541625" y="4014138"/>
            <a:ext cx="0" cy="516900"/>
          </a:xfrm>
          <a:prstGeom prst="straightConnector1">
            <a:avLst/>
          </a:prstGeom>
          <a:noFill/>
          <a:ln cap="flat" cmpd="sng" w="9525">
            <a:solidFill>
              <a:schemeClr val="dk2"/>
            </a:solidFill>
            <a:prstDash val="solid"/>
            <a:round/>
            <a:headEnd len="med" w="med" type="none"/>
            <a:tailEnd len="med" w="med" type="triangle"/>
          </a:ln>
        </p:spPr>
      </p:cxnSp>
      <p:pic>
        <p:nvPicPr>
          <p:cNvPr id="499" name="Google Shape;499;p56"/>
          <p:cNvPicPr preferRelativeResize="0"/>
          <p:nvPr/>
        </p:nvPicPr>
        <p:blipFill>
          <a:blip r:embed="rId3">
            <a:alphaModFix/>
          </a:blip>
          <a:stretch>
            <a:fillRect/>
          </a:stretch>
        </p:blipFill>
        <p:spPr>
          <a:xfrm>
            <a:off x="359675" y="873200"/>
            <a:ext cx="3679801" cy="40841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7"/>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RNN: </a:t>
            </a:r>
            <a:r>
              <a:rPr lang="zh-TW"/>
              <a:t>Model Construction</a:t>
            </a:r>
            <a:endParaRPr/>
          </a:p>
        </p:txBody>
      </p:sp>
      <p:cxnSp>
        <p:nvCxnSpPr>
          <p:cNvPr id="505" name="Google Shape;505;p57"/>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506" name="Google Shape;506;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507" name="Google Shape;507;p57"/>
          <p:cNvSpPr txBox="1"/>
          <p:nvPr/>
        </p:nvSpPr>
        <p:spPr>
          <a:xfrm>
            <a:off x="4360950" y="1490025"/>
            <a:ext cx="4387800" cy="27399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chemeClr val="dk2"/>
              </a:buClr>
              <a:buSzPts val="1200"/>
              <a:buChar char="●"/>
            </a:pPr>
            <a:r>
              <a:rPr lang="zh-TW" sz="1200">
                <a:solidFill>
                  <a:schemeClr val="dk2"/>
                </a:solidFill>
              </a:rPr>
              <a:t>Each sequence will be transformed into an embedding </a:t>
            </a:r>
            <a:endParaRPr sz="1200">
              <a:solidFill>
                <a:schemeClr val="dk2"/>
              </a:solidFill>
            </a:endParaRPr>
          </a:p>
          <a:p>
            <a:pPr indent="0" lvl="0" marL="457200" rtl="0" algn="l">
              <a:lnSpc>
                <a:spcPct val="100000"/>
              </a:lnSpc>
              <a:spcBef>
                <a:spcPts val="1200"/>
              </a:spcBef>
              <a:spcAft>
                <a:spcPts val="0"/>
              </a:spcAft>
              <a:buNone/>
            </a:pPr>
            <a:r>
              <a:rPr lang="zh-TW" sz="1200">
                <a:solidFill>
                  <a:schemeClr val="dk2"/>
                </a:solidFill>
              </a:rPr>
              <a:t>vector of 32 floating values by an embedding layer.</a:t>
            </a:r>
            <a:endParaRPr sz="1200">
              <a:solidFill>
                <a:schemeClr val="dk2"/>
              </a:solidFill>
            </a:endParaRPr>
          </a:p>
          <a:p>
            <a:pPr indent="0" lvl="0" marL="0" rtl="0" algn="l">
              <a:lnSpc>
                <a:spcPct val="100000"/>
              </a:lnSpc>
              <a:spcBef>
                <a:spcPts val="1200"/>
              </a:spcBef>
              <a:spcAft>
                <a:spcPts val="0"/>
              </a:spcAft>
              <a:buNone/>
            </a:pPr>
            <a:r>
              <a:t/>
            </a:r>
            <a:endParaRPr sz="1200">
              <a:solidFill>
                <a:schemeClr val="dk2"/>
              </a:solidFill>
            </a:endParaRPr>
          </a:p>
          <a:p>
            <a:pPr indent="-304800" lvl="0" marL="457200" rtl="0" algn="l">
              <a:lnSpc>
                <a:spcPct val="100000"/>
              </a:lnSpc>
              <a:spcBef>
                <a:spcPts val="1200"/>
              </a:spcBef>
              <a:spcAft>
                <a:spcPts val="0"/>
              </a:spcAft>
              <a:buClr>
                <a:schemeClr val="dk2"/>
              </a:buClr>
              <a:buSzPts val="1200"/>
              <a:buChar char="●"/>
            </a:pPr>
            <a:r>
              <a:rPr lang="zh-TW" sz="1200">
                <a:solidFill>
                  <a:schemeClr val="dk2"/>
                </a:solidFill>
              </a:rPr>
              <a:t>We use an LSTM layer here for </a:t>
            </a:r>
            <a:r>
              <a:rPr lang="zh-TW" sz="1200">
                <a:solidFill>
                  <a:schemeClr val="dk2"/>
                </a:solidFill>
              </a:rPr>
              <a:t>better</a:t>
            </a:r>
            <a:r>
              <a:rPr lang="zh-TW" sz="1200">
                <a:solidFill>
                  <a:schemeClr val="dk2"/>
                </a:solidFill>
              </a:rPr>
              <a:t> performance, </a:t>
            </a:r>
            <a:endParaRPr sz="1200">
              <a:solidFill>
                <a:schemeClr val="dk2"/>
              </a:solidFill>
            </a:endParaRPr>
          </a:p>
          <a:p>
            <a:pPr indent="0" lvl="0" marL="457200" rtl="0" algn="l">
              <a:lnSpc>
                <a:spcPct val="100000"/>
              </a:lnSpc>
              <a:spcBef>
                <a:spcPts val="1200"/>
              </a:spcBef>
              <a:spcAft>
                <a:spcPts val="0"/>
              </a:spcAft>
              <a:buNone/>
            </a:pPr>
            <a:r>
              <a:rPr lang="zh-TW" sz="1200">
                <a:solidFill>
                  <a:schemeClr val="dk2"/>
                </a:solidFill>
              </a:rPr>
              <a:t>but you can use a simpleRNN layer instead.</a:t>
            </a:r>
            <a:endParaRPr sz="1200">
              <a:solidFill>
                <a:schemeClr val="dk2"/>
              </a:solidFill>
            </a:endParaRPr>
          </a:p>
          <a:p>
            <a:pPr indent="0" lvl="0" marL="457200" rtl="0" algn="l">
              <a:lnSpc>
                <a:spcPct val="100000"/>
              </a:lnSpc>
              <a:spcBef>
                <a:spcPts val="1200"/>
              </a:spcBef>
              <a:spcAft>
                <a:spcPts val="0"/>
              </a:spcAft>
              <a:buNone/>
            </a:pPr>
            <a:r>
              <a:t/>
            </a:r>
            <a:endParaRPr sz="1200">
              <a:solidFill>
                <a:schemeClr val="dk2"/>
              </a:solidFill>
            </a:endParaRPr>
          </a:p>
          <a:p>
            <a:pPr indent="-304800" lvl="0" marL="457200" rtl="0" algn="l">
              <a:lnSpc>
                <a:spcPct val="100000"/>
              </a:lnSpc>
              <a:spcBef>
                <a:spcPts val="1200"/>
              </a:spcBef>
              <a:spcAft>
                <a:spcPts val="0"/>
              </a:spcAft>
              <a:buClr>
                <a:schemeClr val="dk2"/>
              </a:buClr>
              <a:buSzPts val="1200"/>
              <a:buChar char="●"/>
            </a:pPr>
            <a:r>
              <a:rPr lang="zh-TW" sz="1200">
                <a:solidFill>
                  <a:schemeClr val="dk2"/>
                </a:solidFill>
              </a:rPr>
              <a:t>The single neuron in the last FC layer will output the </a:t>
            </a:r>
            <a:endParaRPr sz="1200">
              <a:solidFill>
                <a:schemeClr val="dk2"/>
              </a:solidFill>
            </a:endParaRPr>
          </a:p>
          <a:p>
            <a:pPr indent="0" lvl="0" marL="457200" rtl="0" algn="l">
              <a:lnSpc>
                <a:spcPct val="100000"/>
              </a:lnSpc>
              <a:spcBef>
                <a:spcPts val="1200"/>
              </a:spcBef>
              <a:spcAft>
                <a:spcPts val="1200"/>
              </a:spcAft>
              <a:buNone/>
            </a:pPr>
            <a:r>
              <a:rPr lang="zh-TW" sz="1200">
                <a:solidFill>
                  <a:schemeClr val="dk2"/>
                </a:solidFill>
              </a:rPr>
              <a:t>prediction of either 1 or 0.</a:t>
            </a:r>
            <a:endParaRPr sz="1200">
              <a:solidFill>
                <a:schemeClr val="dk2"/>
              </a:solidFill>
            </a:endParaRPr>
          </a:p>
        </p:txBody>
      </p:sp>
      <p:pic>
        <p:nvPicPr>
          <p:cNvPr id="508" name="Google Shape;508;p57"/>
          <p:cNvPicPr preferRelativeResize="0"/>
          <p:nvPr/>
        </p:nvPicPr>
        <p:blipFill>
          <a:blip r:embed="rId3">
            <a:alphaModFix/>
          </a:blip>
          <a:stretch>
            <a:fillRect/>
          </a:stretch>
        </p:blipFill>
        <p:spPr>
          <a:xfrm>
            <a:off x="359675" y="873200"/>
            <a:ext cx="3679801" cy="40841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8"/>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RNN: </a:t>
            </a:r>
            <a:r>
              <a:rPr lang="zh-TW"/>
              <a:t>Compile and Train Model</a:t>
            </a:r>
            <a:endParaRPr/>
          </a:p>
        </p:txBody>
      </p:sp>
      <p:cxnSp>
        <p:nvCxnSpPr>
          <p:cNvPr id="514" name="Google Shape;514;p58"/>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515" name="Google Shape;515;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516" name="Google Shape;516;p58"/>
          <p:cNvSpPr txBox="1"/>
          <p:nvPr/>
        </p:nvSpPr>
        <p:spPr>
          <a:xfrm>
            <a:off x="359675" y="1039925"/>
            <a:ext cx="7811100" cy="738900"/>
          </a:xfrm>
          <a:prstGeom prst="rect">
            <a:avLst/>
          </a:prstGeom>
          <a:noFill/>
          <a:ln>
            <a:noFill/>
          </a:ln>
        </p:spPr>
        <p:txBody>
          <a:bodyPr anchorCtr="0" anchor="t" bIns="91425" lIns="91425" spcFirstLastPara="1" rIns="91425" wrap="square" tIns="91425">
            <a:spAutoFit/>
          </a:bodyPr>
          <a:lstStyle/>
          <a:p>
            <a:pPr indent="-304800" lvl="0" marL="457200" rtl="0" algn="l">
              <a:lnSpc>
                <a:spcPct val="200000"/>
              </a:lnSpc>
              <a:spcBef>
                <a:spcPts val="0"/>
              </a:spcBef>
              <a:spcAft>
                <a:spcPts val="0"/>
              </a:spcAft>
              <a:buClr>
                <a:schemeClr val="dk2"/>
              </a:buClr>
              <a:buSzPts val="1200"/>
              <a:buChar char="●"/>
            </a:pPr>
            <a:r>
              <a:rPr lang="zh-TW" sz="1200">
                <a:solidFill>
                  <a:schemeClr val="dk2"/>
                </a:solidFill>
              </a:rPr>
              <a:t>For binary classification, the binary cross </a:t>
            </a:r>
            <a:r>
              <a:rPr lang="zh-TW" sz="1200">
                <a:solidFill>
                  <a:schemeClr val="dk2"/>
                </a:solidFill>
              </a:rPr>
              <a:t>entropy</a:t>
            </a:r>
            <a:r>
              <a:rPr lang="zh-TW" sz="1200">
                <a:solidFill>
                  <a:schemeClr val="dk2"/>
                </a:solidFill>
              </a:rPr>
              <a:t> is a suitable choice</a:t>
            </a:r>
            <a:endParaRPr sz="1200">
              <a:solidFill>
                <a:schemeClr val="dk2"/>
              </a:solidFill>
            </a:endParaRPr>
          </a:p>
          <a:p>
            <a:pPr indent="-304800" lvl="0" marL="457200" rtl="0" algn="l">
              <a:lnSpc>
                <a:spcPct val="200000"/>
              </a:lnSpc>
              <a:spcBef>
                <a:spcPts val="0"/>
              </a:spcBef>
              <a:spcAft>
                <a:spcPts val="0"/>
              </a:spcAft>
              <a:buClr>
                <a:schemeClr val="dk2"/>
              </a:buClr>
              <a:buSzPts val="1200"/>
              <a:buChar char="●"/>
            </a:pPr>
            <a:r>
              <a:rPr lang="zh-TW" sz="1200">
                <a:solidFill>
                  <a:schemeClr val="dk2"/>
                </a:solidFill>
              </a:rPr>
              <a:t>Set the validation_split to 0.2 to use 20% of the training data as validation set</a:t>
            </a:r>
            <a:endParaRPr sz="1200">
              <a:solidFill>
                <a:schemeClr val="dk2"/>
              </a:solidFill>
            </a:endParaRPr>
          </a:p>
        </p:txBody>
      </p:sp>
      <p:pic>
        <p:nvPicPr>
          <p:cNvPr id="517" name="Google Shape;517;p58"/>
          <p:cNvPicPr preferRelativeResize="0"/>
          <p:nvPr/>
        </p:nvPicPr>
        <p:blipFill>
          <a:blip r:embed="rId3">
            <a:alphaModFix/>
          </a:blip>
          <a:stretch>
            <a:fillRect/>
          </a:stretch>
        </p:blipFill>
        <p:spPr>
          <a:xfrm>
            <a:off x="1966950" y="2064225"/>
            <a:ext cx="5210076" cy="25641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9"/>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RNN: Result</a:t>
            </a:r>
            <a:endParaRPr/>
          </a:p>
        </p:txBody>
      </p:sp>
      <p:cxnSp>
        <p:nvCxnSpPr>
          <p:cNvPr id="523" name="Google Shape;523;p59"/>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524" name="Google Shape;524;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525" name="Google Shape;525;p59"/>
          <p:cNvSpPr txBox="1"/>
          <p:nvPr/>
        </p:nvSpPr>
        <p:spPr>
          <a:xfrm>
            <a:off x="359675" y="1039925"/>
            <a:ext cx="7811100" cy="738900"/>
          </a:xfrm>
          <a:prstGeom prst="rect">
            <a:avLst/>
          </a:prstGeom>
          <a:noFill/>
          <a:ln>
            <a:noFill/>
          </a:ln>
        </p:spPr>
        <p:txBody>
          <a:bodyPr anchorCtr="0" anchor="t" bIns="91425" lIns="91425" spcFirstLastPara="1" rIns="91425" wrap="square" tIns="91425">
            <a:spAutoFit/>
          </a:bodyPr>
          <a:lstStyle/>
          <a:p>
            <a:pPr indent="-304800" lvl="0" marL="457200" rtl="0" algn="l">
              <a:lnSpc>
                <a:spcPct val="200000"/>
              </a:lnSpc>
              <a:spcBef>
                <a:spcPts val="0"/>
              </a:spcBef>
              <a:spcAft>
                <a:spcPts val="0"/>
              </a:spcAft>
              <a:buClr>
                <a:schemeClr val="dk2"/>
              </a:buClr>
              <a:buSzPts val="1200"/>
              <a:buChar char="●"/>
            </a:pPr>
            <a:r>
              <a:rPr lang="zh-TW" sz="1200">
                <a:solidFill>
                  <a:schemeClr val="dk2"/>
                </a:solidFill>
              </a:rPr>
              <a:t>Since there are only 5000 (25000 * 0.2) sequences in the validation set, the accuracy and loss for it didn’t converge as expected. However, we still get a decent performance out of this simple model.</a:t>
            </a:r>
            <a:endParaRPr sz="1200">
              <a:solidFill>
                <a:schemeClr val="dk2"/>
              </a:solidFill>
            </a:endParaRPr>
          </a:p>
        </p:txBody>
      </p:sp>
      <p:pic>
        <p:nvPicPr>
          <p:cNvPr id="526" name="Google Shape;526;p59"/>
          <p:cNvPicPr preferRelativeResize="0"/>
          <p:nvPr/>
        </p:nvPicPr>
        <p:blipFill>
          <a:blip r:embed="rId3">
            <a:alphaModFix/>
          </a:blip>
          <a:stretch>
            <a:fillRect/>
          </a:stretch>
        </p:blipFill>
        <p:spPr>
          <a:xfrm>
            <a:off x="1285200" y="1801600"/>
            <a:ext cx="2885280" cy="3029349"/>
          </a:xfrm>
          <a:prstGeom prst="rect">
            <a:avLst/>
          </a:prstGeom>
          <a:noFill/>
          <a:ln>
            <a:noFill/>
          </a:ln>
        </p:spPr>
      </p:pic>
      <p:pic>
        <p:nvPicPr>
          <p:cNvPr id="527" name="Google Shape;527;p59"/>
          <p:cNvPicPr preferRelativeResize="0"/>
          <p:nvPr/>
        </p:nvPicPr>
        <p:blipFill>
          <a:blip r:embed="rId4">
            <a:alphaModFix/>
          </a:blip>
          <a:stretch>
            <a:fillRect/>
          </a:stretch>
        </p:blipFill>
        <p:spPr>
          <a:xfrm>
            <a:off x="4693301" y="1801600"/>
            <a:ext cx="2945100" cy="30293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Layer</a:t>
            </a:r>
            <a:endParaRPr/>
          </a:p>
        </p:txBody>
      </p:sp>
      <p:cxnSp>
        <p:nvCxnSpPr>
          <p:cNvPr id="85" name="Google Shape;85;p17"/>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86" name="Google Shape;8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87" name="Google Shape;87;p17"/>
          <p:cNvSpPr txBox="1"/>
          <p:nvPr>
            <p:ph idx="1" type="body"/>
          </p:nvPr>
        </p:nvSpPr>
        <p:spPr>
          <a:xfrm>
            <a:off x="359675" y="1053200"/>
            <a:ext cx="7896600" cy="3693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1200"/>
              </a:spcAft>
              <a:buNone/>
            </a:pPr>
            <a:r>
              <a:rPr lang="zh-TW" sz="1200"/>
              <a:t>The figure below illustrates the architecture of a Feed-Forward Neural Network.</a:t>
            </a:r>
            <a:endParaRPr sz="1200"/>
          </a:p>
        </p:txBody>
      </p:sp>
      <p:sp>
        <p:nvSpPr>
          <p:cNvPr id="88" name="Google Shape;88;p17"/>
          <p:cNvSpPr txBox="1"/>
          <p:nvPr/>
        </p:nvSpPr>
        <p:spPr>
          <a:xfrm>
            <a:off x="6340191" y="4866607"/>
            <a:ext cx="28038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600"/>
              <a:t>https://math.stackexchange.com/tags/neural-networks/info</a:t>
            </a:r>
            <a:endParaRPr sz="600"/>
          </a:p>
        </p:txBody>
      </p:sp>
      <p:pic>
        <p:nvPicPr>
          <p:cNvPr id="89" name="Google Shape;89;p17"/>
          <p:cNvPicPr preferRelativeResize="0"/>
          <p:nvPr/>
        </p:nvPicPr>
        <p:blipFill>
          <a:blip r:embed="rId3">
            <a:alphaModFix/>
          </a:blip>
          <a:stretch>
            <a:fillRect/>
          </a:stretch>
        </p:blipFill>
        <p:spPr>
          <a:xfrm>
            <a:off x="2199175" y="1622275"/>
            <a:ext cx="4777401" cy="2796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Neuron</a:t>
            </a:r>
            <a:endParaRPr/>
          </a:p>
        </p:txBody>
      </p:sp>
      <p:cxnSp>
        <p:nvCxnSpPr>
          <p:cNvPr id="95" name="Google Shape;95;p18"/>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96" name="Google Shape;9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97" name="Google Shape;97;p18"/>
          <p:cNvSpPr txBox="1"/>
          <p:nvPr>
            <p:ph idx="1" type="body"/>
          </p:nvPr>
        </p:nvSpPr>
        <p:spPr>
          <a:xfrm>
            <a:off x="359675" y="1053200"/>
            <a:ext cx="8151000" cy="3693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1200"/>
              </a:spcAft>
              <a:buNone/>
            </a:pPr>
            <a:r>
              <a:rPr lang="zh-TW" sz="1200"/>
              <a:t>A single neuron is also regarded as a “Perceptron”, an early type of NN for binary classification.</a:t>
            </a:r>
            <a:endParaRPr sz="1200"/>
          </a:p>
        </p:txBody>
      </p:sp>
      <p:sp>
        <p:nvSpPr>
          <p:cNvPr id="98" name="Google Shape;98;p18"/>
          <p:cNvSpPr txBox="1"/>
          <p:nvPr/>
        </p:nvSpPr>
        <p:spPr>
          <a:xfrm>
            <a:off x="6340191" y="4866607"/>
            <a:ext cx="28038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600"/>
              <a:t>https://wiki.pathmind.com/neural-network#define</a:t>
            </a:r>
            <a:endParaRPr sz="600"/>
          </a:p>
        </p:txBody>
      </p:sp>
      <p:pic>
        <p:nvPicPr>
          <p:cNvPr id="99" name="Google Shape;99;p18"/>
          <p:cNvPicPr preferRelativeResize="0"/>
          <p:nvPr/>
        </p:nvPicPr>
        <p:blipFill>
          <a:blip r:embed="rId3">
            <a:alphaModFix/>
          </a:blip>
          <a:stretch>
            <a:fillRect/>
          </a:stretch>
        </p:blipFill>
        <p:spPr>
          <a:xfrm>
            <a:off x="1854325" y="1688250"/>
            <a:ext cx="5467100" cy="2654250"/>
          </a:xfrm>
          <a:prstGeom prst="rect">
            <a:avLst/>
          </a:prstGeom>
          <a:noFill/>
          <a:ln>
            <a:noFill/>
          </a:ln>
        </p:spPr>
      </p:pic>
      <p:pic>
        <p:nvPicPr>
          <p:cNvPr id="100" name="Google Shape;100;p18"/>
          <p:cNvPicPr preferRelativeResize="0"/>
          <p:nvPr/>
        </p:nvPicPr>
        <p:blipFill rotWithShape="1">
          <a:blip r:embed="rId4">
            <a:alphaModFix/>
          </a:blip>
          <a:srcRect b="0" l="0" r="0" t="0"/>
          <a:stretch/>
        </p:blipFill>
        <p:spPr>
          <a:xfrm>
            <a:off x="3849864" y="4170450"/>
            <a:ext cx="1476025" cy="492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Activation Function</a:t>
            </a:r>
            <a:endParaRPr/>
          </a:p>
        </p:txBody>
      </p:sp>
      <p:cxnSp>
        <p:nvCxnSpPr>
          <p:cNvPr id="106" name="Google Shape;106;p19"/>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107" name="Google Shape;10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108" name="Google Shape;108;p19"/>
          <p:cNvSpPr txBox="1"/>
          <p:nvPr>
            <p:ph idx="1" type="body"/>
          </p:nvPr>
        </p:nvSpPr>
        <p:spPr>
          <a:xfrm>
            <a:off x="359675" y="1053200"/>
            <a:ext cx="6015600" cy="24012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1200"/>
              <a:t>What </a:t>
            </a:r>
            <a:r>
              <a:rPr lang="zh-TW" sz="1200"/>
              <a:t>happened</a:t>
            </a:r>
            <a:r>
              <a:rPr lang="zh-TW" sz="1200"/>
              <a:t> when we remove the activation function from a NN?</a:t>
            </a:r>
            <a:endParaRPr sz="1200"/>
          </a:p>
          <a:p>
            <a:pPr indent="0" lvl="0" marL="0" rtl="0" algn="l">
              <a:lnSpc>
                <a:spcPct val="100000"/>
              </a:lnSpc>
              <a:spcBef>
                <a:spcPts val="1200"/>
              </a:spcBef>
              <a:spcAft>
                <a:spcPts val="0"/>
              </a:spcAft>
              <a:buNone/>
            </a:pPr>
            <a:r>
              <a:t/>
            </a:r>
            <a:endParaRPr sz="1200"/>
          </a:p>
          <a:p>
            <a:pPr indent="0" lvl="0" marL="0" rtl="0" algn="l">
              <a:lnSpc>
                <a:spcPct val="100000"/>
              </a:lnSpc>
              <a:spcBef>
                <a:spcPts val="1200"/>
              </a:spcBef>
              <a:spcAft>
                <a:spcPts val="0"/>
              </a:spcAft>
              <a:buNone/>
            </a:pPr>
            <a:r>
              <a:rPr lang="zh-TW" sz="1200"/>
              <a:t>In this case, neurons becomes linear functions, transforming the NN’s final outcome </a:t>
            </a:r>
            <a:endParaRPr sz="1200"/>
          </a:p>
          <a:p>
            <a:pPr indent="0" lvl="0" marL="0" rtl="0" algn="l">
              <a:lnSpc>
                <a:spcPct val="100000"/>
              </a:lnSpc>
              <a:spcBef>
                <a:spcPts val="1200"/>
              </a:spcBef>
              <a:spcAft>
                <a:spcPts val="0"/>
              </a:spcAft>
              <a:buNone/>
            </a:pPr>
            <a:r>
              <a:rPr lang="zh-TW" sz="1200"/>
              <a:t>into a composition of linear functions, that is, a linear combination of weight and data.</a:t>
            </a:r>
            <a:endParaRPr sz="1200"/>
          </a:p>
          <a:p>
            <a:pPr indent="0" lvl="0" marL="0" rtl="0" algn="l">
              <a:lnSpc>
                <a:spcPct val="100000"/>
              </a:lnSpc>
              <a:spcBef>
                <a:spcPts val="1200"/>
              </a:spcBef>
              <a:spcAft>
                <a:spcPts val="0"/>
              </a:spcAft>
              <a:buNone/>
            </a:pPr>
            <a:r>
              <a:t/>
            </a:r>
            <a:endParaRPr sz="1200"/>
          </a:p>
          <a:p>
            <a:pPr indent="0" lvl="0" marL="0" rtl="0" algn="l">
              <a:lnSpc>
                <a:spcPct val="100000"/>
              </a:lnSpc>
              <a:spcBef>
                <a:spcPts val="1200"/>
              </a:spcBef>
              <a:spcAft>
                <a:spcPts val="0"/>
              </a:spcAft>
              <a:buNone/>
            </a:pPr>
            <a:r>
              <a:rPr lang="zh-TW" sz="1200"/>
              <a:t>Therefore, no matter how much neurons are added. this NN will always have the </a:t>
            </a:r>
            <a:endParaRPr sz="1200"/>
          </a:p>
          <a:p>
            <a:pPr indent="0" lvl="0" marL="0" rtl="0" algn="l">
              <a:lnSpc>
                <a:spcPct val="100000"/>
              </a:lnSpc>
              <a:spcBef>
                <a:spcPts val="1200"/>
              </a:spcBef>
              <a:spcAft>
                <a:spcPts val="1200"/>
              </a:spcAft>
              <a:buNone/>
            </a:pPr>
            <a:r>
              <a:rPr lang="zh-TW" sz="1200"/>
              <a:t>same effect as using a single layers with a single linear function.</a:t>
            </a:r>
            <a:endParaRPr sz="1200"/>
          </a:p>
        </p:txBody>
      </p:sp>
      <p:pic>
        <p:nvPicPr>
          <p:cNvPr id="109" name="Google Shape;109;p19"/>
          <p:cNvPicPr preferRelativeResize="0"/>
          <p:nvPr/>
        </p:nvPicPr>
        <p:blipFill>
          <a:blip r:embed="rId3">
            <a:alphaModFix/>
          </a:blip>
          <a:stretch>
            <a:fillRect/>
          </a:stretch>
        </p:blipFill>
        <p:spPr>
          <a:xfrm>
            <a:off x="677650" y="4668822"/>
            <a:ext cx="1307500" cy="191353"/>
          </a:xfrm>
          <a:prstGeom prst="rect">
            <a:avLst/>
          </a:prstGeom>
          <a:noFill/>
          <a:ln>
            <a:noFill/>
          </a:ln>
        </p:spPr>
      </p:pic>
      <p:pic>
        <p:nvPicPr>
          <p:cNvPr id="110" name="Google Shape;110;p19"/>
          <p:cNvPicPr preferRelativeResize="0"/>
          <p:nvPr/>
        </p:nvPicPr>
        <p:blipFill>
          <a:blip r:embed="rId4">
            <a:alphaModFix/>
          </a:blip>
          <a:stretch>
            <a:fillRect/>
          </a:stretch>
        </p:blipFill>
        <p:spPr>
          <a:xfrm>
            <a:off x="676325" y="4198700"/>
            <a:ext cx="1310165" cy="192125"/>
          </a:xfrm>
          <a:prstGeom prst="rect">
            <a:avLst/>
          </a:prstGeom>
          <a:noFill/>
          <a:ln>
            <a:noFill/>
          </a:ln>
        </p:spPr>
      </p:pic>
      <p:pic>
        <p:nvPicPr>
          <p:cNvPr id="111" name="Google Shape;111;p19"/>
          <p:cNvPicPr preferRelativeResize="0"/>
          <p:nvPr/>
        </p:nvPicPr>
        <p:blipFill>
          <a:blip r:embed="rId5">
            <a:alphaModFix/>
          </a:blip>
          <a:stretch>
            <a:fillRect/>
          </a:stretch>
        </p:blipFill>
        <p:spPr>
          <a:xfrm>
            <a:off x="677663" y="3730488"/>
            <a:ext cx="1307500" cy="192125"/>
          </a:xfrm>
          <a:prstGeom prst="rect">
            <a:avLst/>
          </a:prstGeom>
          <a:noFill/>
          <a:ln>
            <a:noFill/>
          </a:ln>
        </p:spPr>
      </p:pic>
      <p:pic>
        <p:nvPicPr>
          <p:cNvPr id="112" name="Google Shape;112;p19"/>
          <p:cNvPicPr preferRelativeResize="0"/>
          <p:nvPr/>
        </p:nvPicPr>
        <p:blipFill>
          <a:blip r:embed="rId6">
            <a:alphaModFix/>
          </a:blip>
          <a:stretch>
            <a:fillRect/>
          </a:stretch>
        </p:blipFill>
        <p:spPr>
          <a:xfrm>
            <a:off x="3008538" y="3837275"/>
            <a:ext cx="2252249" cy="192900"/>
          </a:xfrm>
          <a:prstGeom prst="rect">
            <a:avLst/>
          </a:prstGeom>
          <a:noFill/>
          <a:ln>
            <a:noFill/>
          </a:ln>
        </p:spPr>
      </p:pic>
      <p:pic>
        <p:nvPicPr>
          <p:cNvPr id="113" name="Google Shape;113;p19"/>
          <p:cNvPicPr preferRelativeResize="0"/>
          <p:nvPr/>
        </p:nvPicPr>
        <p:blipFill>
          <a:blip r:embed="rId7">
            <a:alphaModFix/>
          </a:blip>
          <a:stretch>
            <a:fillRect/>
          </a:stretch>
        </p:blipFill>
        <p:spPr>
          <a:xfrm>
            <a:off x="3194988" y="4198313"/>
            <a:ext cx="4255436" cy="192900"/>
          </a:xfrm>
          <a:prstGeom prst="rect">
            <a:avLst/>
          </a:prstGeom>
          <a:noFill/>
          <a:ln>
            <a:noFill/>
          </a:ln>
        </p:spPr>
      </p:pic>
      <p:pic>
        <p:nvPicPr>
          <p:cNvPr id="114" name="Google Shape;114;p19"/>
          <p:cNvPicPr preferRelativeResize="0"/>
          <p:nvPr/>
        </p:nvPicPr>
        <p:blipFill>
          <a:blip r:embed="rId8">
            <a:alphaModFix/>
          </a:blip>
          <a:stretch>
            <a:fillRect/>
          </a:stretch>
        </p:blipFill>
        <p:spPr>
          <a:xfrm>
            <a:off x="3194987" y="4559350"/>
            <a:ext cx="2173017" cy="192900"/>
          </a:xfrm>
          <a:prstGeom prst="rect">
            <a:avLst/>
          </a:prstGeom>
          <a:noFill/>
          <a:ln>
            <a:noFill/>
          </a:ln>
        </p:spPr>
      </p:pic>
      <p:cxnSp>
        <p:nvCxnSpPr>
          <p:cNvPr id="115" name="Google Shape;115;p19"/>
          <p:cNvCxnSpPr/>
          <p:nvPr/>
        </p:nvCxnSpPr>
        <p:spPr>
          <a:xfrm>
            <a:off x="2172325" y="3827800"/>
            <a:ext cx="754200" cy="415200"/>
          </a:xfrm>
          <a:prstGeom prst="straightConnector1">
            <a:avLst/>
          </a:prstGeom>
          <a:noFill/>
          <a:ln cap="flat" cmpd="sng" w="9525">
            <a:solidFill>
              <a:schemeClr val="dk2"/>
            </a:solidFill>
            <a:prstDash val="solid"/>
            <a:round/>
            <a:headEnd len="med" w="med" type="none"/>
            <a:tailEnd len="med" w="med" type="triangle"/>
          </a:ln>
        </p:spPr>
      </p:cxnSp>
      <p:cxnSp>
        <p:nvCxnSpPr>
          <p:cNvPr id="116" name="Google Shape;116;p19"/>
          <p:cNvCxnSpPr/>
          <p:nvPr/>
        </p:nvCxnSpPr>
        <p:spPr>
          <a:xfrm>
            <a:off x="2155375" y="4302325"/>
            <a:ext cx="796500" cy="0"/>
          </a:xfrm>
          <a:prstGeom prst="straightConnector1">
            <a:avLst/>
          </a:prstGeom>
          <a:noFill/>
          <a:ln cap="flat" cmpd="sng" w="9525">
            <a:solidFill>
              <a:schemeClr val="dk2"/>
            </a:solidFill>
            <a:prstDash val="solid"/>
            <a:round/>
            <a:headEnd len="med" w="med" type="none"/>
            <a:tailEnd len="med" w="med" type="triangle"/>
          </a:ln>
        </p:spPr>
      </p:cxnSp>
      <p:cxnSp>
        <p:nvCxnSpPr>
          <p:cNvPr id="117" name="Google Shape;117;p19"/>
          <p:cNvCxnSpPr/>
          <p:nvPr/>
        </p:nvCxnSpPr>
        <p:spPr>
          <a:xfrm flipH="1" rot="10800000">
            <a:off x="2138425" y="4395400"/>
            <a:ext cx="788100" cy="364500"/>
          </a:xfrm>
          <a:prstGeom prst="straightConnector1">
            <a:avLst/>
          </a:prstGeom>
          <a:noFill/>
          <a:ln cap="flat" cmpd="sng" w="9525">
            <a:solidFill>
              <a:schemeClr val="dk2"/>
            </a:solidFill>
            <a:prstDash val="solid"/>
            <a:round/>
            <a:headEnd len="med" w="med" type="none"/>
            <a:tailEnd len="med" w="med" type="triangle"/>
          </a:ln>
        </p:spPr>
      </p:cxnSp>
      <p:sp>
        <p:nvSpPr>
          <p:cNvPr id="118" name="Google Shape;118;p19"/>
          <p:cNvSpPr txBox="1"/>
          <p:nvPr/>
        </p:nvSpPr>
        <p:spPr>
          <a:xfrm>
            <a:off x="6340191" y="4866607"/>
            <a:ext cx="280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600"/>
              <a:t>https://towardsdatascience.com/the-importance-and-reasoning-behind-activation-functions-4dc00e74db41</a:t>
            </a:r>
            <a:endParaRPr sz="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Activation Function</a:t>
            </a:r>
            <a:endParaRPr/>
          </a:p>
        </p:txBody>
      </p:sp>
      <p:cxnSp>
        <p:nvCxnSpPr>
          <p:cNvPr id="124" name="Google Shape;124;p20"/>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125" name="Google Shape;12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126" name="Google Shape;126;p20"/>
          <p:cNvSpPr txBox="1"/>
          <p:nvPr>
            <p:ph idx="1" type="body"/>
          </p:nvPr>
        </p:nvSpPr>
        <p:spPr>
          <a:xfrm>
            <a:off x="359675" y="1053200"/>
            <a:ext cx="6591900" cy="3693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1200"/>
              </a:spcAft>
              <a:buNone/>
            </a:pPr>
            <a:r>
              <a:rPr lang="zh-TW" sz="1200"/>
              <a:t>To avoid the problem, a non-linear activation function must be added, e.g., Sigmoid and Tanh.</a:t>
            </a:r>
            <a:endParaRPr sz="1200"/>
          </a:p>
        </p:txBody>
      </p:sp>
      <p:pic>
        <p:nvPicPr>
          <p:cNvPr id="127" name="Google Shape;127;p20"/>
          <p:cNvPicPr preferRelativeResize="0"/>
          <p:nvPr/>
        </p:nvPicPr>
        <p:blipFill>
          <a:blip r:embed="rId3">
            <a:alphaModFix/>
          </a:blip>
          <a:stretch>
            <a:fillRect/>
          </a:stretch>
        </p:blipFill>
        <p:spPr>
          <a:xfrm>
            <a:off x="1333138" y="1688238"/>
            <a:ext cx="2803800" cy="2229712"/>
          </a:xfrm>
          <a:prstGeom prst="rect">
            <a:avLst/>
          </a:prstGeom>
          <a:noFill/>
          <a:ln>
            <a:noFill/>
          </a:ln>
        </p:spPr>
      </p:pic>
      <p:pic>
        <p:nvPicPr>
          <p:cNvPr id="128" name="Google Shape;128;p20"/>
          <p:cNvPicPr preferRelativeResize="0"/>
          <p:nvPr/>
        </p:nvPicPr>
        <p:blipFill>
          <a:blip r:embed="rId4">
            <a:alphaModFix/>
          </a:blip>
          <a:stretch>
            <a:fillRect/>
          </a:stretch>
        </p:blipFill>
        <p:spPr>
          <a:xfrm>
            <a:off x="4899438" y="1688252"/>
            <a:ext cx="2911437" cy="2229700"/>
          </a:xfrm>
          <a:prstGeom prst="rect">
            <a:avLst/>
          </a:prstGeom>
          <a:noFill/>
          <a:ln>
            <a:noFill/>
          </a:ln>
        </p:spPr>
      </p:pic>
      <p:pic>
        <p:nvPicPr>
          <p:cNvPr id="129" name="Google Shape;129;p20"/>
          <p:cNvPicPr preferRelativeResize="0"/>
          <p:nvPr/>
        </p:nvPicPr>
        <p:blipFill>
          <a:blip r:embed="rId5">
            <a:alphaModFix/>
          </a:blip>
          <a:stretch>
            <a:fillRect/>
          </a:stretch>
        </p:blipFill>
        <p:spPr>
          <a:xfrm>
            <a:off x="2191439" y="4030350"/>
            <a:ext cx="1206561" cy="393600"/>
          </a:xfrm>
          <a:prstGeom prst="rect">
            <a:avLst/>
          </a:prstGeom>
          <a:noFill/>
          <a:ln>
            <a:noFill/>
          </a:ln>
        </p:spPr>
      </p:pic>
      <p:pic>
        <p:nvPicPr>
          <p:cNvPr id="130" name="Google Shape;130;p20"/>
          <p:cNvPicPr preferRelativeResize="0"/>
          <p:nvPr/>
        </p:nvPicPr>
        <p:blipFill>
          <a:blip r:embed="rId6">
            <a:alphaModFix/>
          </a:blip>
          <a:stretch>
            <a:fillRect/>
          </a:stretch>
        </p:blipFill>
        <p:spPr>
          <a:xfrm>
            <a:off x="5850013" y="4030341"/>
            <a:ext cx="1291573" cy="393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311700" y="18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Activation Function</a:t>
            </a:r>
            <a:endParaRPr/>
          </a:p>
        </p:txBody>
      </p:sp>
      <p:cxnSp>
        <p:nvCxnSpPr>
          <p:cNvPr id="136" name="Google Shape;136;p21"/>
          <p:cNvCxnSpPr/>
          <p:nvPr/>
        </p:nvCxnSpPr>
        <p:spPr>
          <a:xfrm>
            <a:off x="359675" y="787450"/>
            <a:ext cx="8456400" cy="0"/>
          </a:xfrm>
          <a:prstGeom prst="straightConnector1">
            <a:avLst/>
          </a:prstGeom>
          <a:noFill/>
          <a:ln cap="flat" cmpd="sng" w="19050">
            <a:solidFill>
              <a:schemeClr val="dk2"/>
            </a:solidFill>
            <a:prstDash val="solid"/>
            <a:round/>
            <a:headEnd len="med" w="med" type="none"/>
            <a:tailEnd len="med" w="med" type="none"/>
          </a:ln>
        </p:spPr>
      </p:cxnSp>
      <p:sp>
        <p:nvSpPr>
          <p:cNvPr id="137" name="Google Shape;13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138" name="Google Shape;138;p21"/>
          <p:cNvSpPr txBox="1"/>
          <p:nvPr>
            <p:ph idx="1" type="body"/>
          </p:nvPr>
        </p:nvSpPr>
        <p:spPr>
          <a:xfrm>
            <a:off x="359675" y="1053200"/>
            <a:ext cx="7998300" cy="3693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1200"/>
              </a:spcAft>
              <a:buNone/>
            </a:pPr>
            <a:r>
              <a:rPr lang="zh-TW" sz="1200"/>
              <a:t>Another activation function, ReLU, stands for “rectified linear unit”, which is actually a variation of the max function.</a:t>
            </a:r>
            <a:endParaRPr sz="1200"/>
          </a:p>
        </p:txBody>
      </p:sp>
      <p:pic>
        <p:nvPicPr>
          <p:cNvPr id="139" name="Google Shape;139;p21"/>
          <p:cNvPicPr preferRelativeResize="0"/>
          <p:nvPr/>
        </p:nvPicPr>
        <p:blipFill>
          <a:blip r:embed="rId3">
            <a:alphaModFix/>
          </a:blip>
          <a:stretch>
            <a:fillRect/>
          </a:stretch>
        </p:blipFill>
        <p:spPr>
          <a:xfrm>
            <a:off x="1334288" y="1688256"/>
            <a:ext cx="2803800" cy="2246131"/>
          </a:xfrm>
          <a:prstGeom prst="rect">
            <a:avLst/>
          </a:prstGeom>
          <a:noFill/>
          <a:ln>
            <a:noFill/>
          </a:ln>
        </p:spPr>
      </p:pic>
      <p:pic>
        <p:nvPicPr>
          <p:cNvPr id="140" name="Google Shape;140;p21"/>
          <p:cNvPicPr preferRelativeResize="0"/>
          <p:nvPr/>
        </p:nvPicPr>
        <p:blipFill>
          <a:blip r:embed="rId4">
            <a:alphaModFix/>
          </a:blip>
          <a:stretch>
            <a:fillRect/>
          </a:stretch>
        </p:blipFill>
        <p:spPr>
          <a:xfrm>
            <a:off x="5228613" y="4093814"/>
            <a:ext cx="2421895" cy="464925"/>
          </a:xfrm>
          <a:prstGeom prst="rect">
            <a:avLst/>
          </a:prstGeom>
          <a:noFill/>
          <a:ln>
            <a:noFill/>
          </a:ln>
        </p:spPr>
      </p:pic>
      <p:pic>
        <p:nvPicPr>
          <p:cNvPr id="141" name="Google Shape;141;p21"/>
          <p:cNvPicPr preferRelativeResize="0"/>
          <p:nvPr/>
        </p:nvPicPr>
        <p:blipFill>
          <a:blip r:embed="rId5">
            <a:alphaModFix/>
          </a:blip>
          <a:stretch>
            <a:fillRect/>
          </a:stretch>
        </p:blipFill>
        <p:spPr>
          <a:xfrm>
            <a:off x="1745838" y="4093811"/>
            <a:ext cx="2071726" cy="464925"/>
          </a:xfrm>
          <a:prstGeom prst="rect">
            <a:avLst/>
          </a:prstGeom>
          <a:noFill/>
          <a:ln>
            <a:noFill/>
          </a:ln>
        </p:spPr>
      </p:pic>
      <p:pic>
        <p:nvPicPr>
          <p:cNvPr id="142" name="Google Shape;142;p21"/>
          <p:cNvPicPr preferRelativeResize="0"/>
          <p:nvPr/>
        </p:nvPicPr>
        <p:blipFill>
          <a:blip r:embed="rId6">
            <a:alphaModFix/>
          </a:blip>
          <a:stretch>
            <a:fillRect/>
          </a:stretch>
        </p:blipFill>
        <p:spPr>
          <a:xfrm>
            <a:off x="5037662" y="1703975"/>
            <a:ext cx="2803800" cy="224613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